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slide" Target="slides/slide43.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e0d5daf6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e0d5daf6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f2d114d4b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f2d114d4b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f2d114d4b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f2d114d4b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f2d114d4b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f2d114d4b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f2d114d4b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f2d114d4b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f2d114d4b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f2d114d4b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f2d114d4b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f2d114d4b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f2d114d4b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f2d114d4b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f2d114d4b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f2d114d4b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f2d114d4b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f2d114d4b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f2d114d4b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f2d114d4b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6003f486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6003f486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f2d114d4b5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f2d114d4b5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2d114d4b5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f2d114d4b5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33a77ad0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c33a77ad0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c33a77ad0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c33a77ad0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33a77ad0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c33a77ad0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c33a77ad0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c33a77ad0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c33a77ad0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c33a77ad0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c33a77ad0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c33a77ad0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c33a77ad0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c33a77ad0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c33a77ad0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c33a77ad0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c87f3d7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c87f3d7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c33a77ad0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c33a77ad0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c33a77ad0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c33a77ad0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c33a77ad0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c33a77ad0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c33a77ad0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c33a77ad0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c33a77ad0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c33a77ad0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c33a77ad0e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c33a77ad0e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c33a77ad0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c33a77ad0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c42b14bfa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c42b14bfa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c42b14bfa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c42b14bfa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c42b14bfa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c42b14bfa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c87f3d7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c87f3d7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c42b14bfa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c42b14bfa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c42b14bfa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c42b14bfa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c42b14bfa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c42b14bfa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c42b14bfa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c42b14bfa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b0b2c503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b0b2c50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c87f3d777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c87f3d777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f2d114d4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f2d114d4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d114d4b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f2d114d4b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f2d114d4b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f2d114d4b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14" name="Google Shape;14;p2"/>
          <p:cNvPicPr preferRelativeResize="0"/>
          <p:nvPr/>
        </p:nvPicPr>
        <p:blipFill>
          <a:blip r:embed="rId2">
            <a:alphaModFix/>
          </a:blip>
          <a:stretch>
            <a:fillRect/>
          </a:stretch>
        </p:blipFill>
        <p:spPr>
          <a:xfrm>
            <a:off x="5399750" y="3646175"/>
            <a:ext cx="3744251" cy="1497324"/>
          </a:xfrm>
          <a:prstGeom prst="rect">
            <a:avLst/>
          </a:prstGeom>
          <a:noFill/>
          <a:ln>
            <a:noFill/>
          </a:ln>
        </p:spPr>
      </p:pic>
      <p:pic>
        <p:nvPicPr>
          <p:cNvPr descr="Slides created by members of the ACM SIGDOC Committee on Structured Authoring and Content Management" id="15" name="Google Shape;15;p2"/>
          <p:cNvPicPr preferRelativeResize="0"/>
          <p:nvPr/>
        </p:nvPicPr>
        <p:blipFill>
          <a:blip r:embed="rId3">
            <a:alphaModFix/>
          </a:blip>
          <a:stretch>
            <a:fillRect/>
          </a:stretch>
        </p:blipFill>
        <p:spPr>
          <a:xfrm>
            <a:off x="320475" y="3974150"/>
            <a:ext cx="5271451" cy="820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7" name="Google Shape;5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8" name="Google Shape;5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59" name="Google Shape;59;p11"/>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62" name="Google Shape;62;p12"/>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19" name="Google Shape;19;p3"/>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24" name="Google Shape;24;p4"/>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30" name="Google Shape;30;p5"/>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34" name="Google Shape;34;p6"/>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39" name="Google Shape;39;p7"/>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43" name="Google Shape;43;p8"/>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7" name="Google Shape;47;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50" name="Google Shape;50;p9"/>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54" name="Google Shape;54;p10"/>
          <p:cNvPicPr preferRelativeResize="0"/>
          <p:nvPr/>
        </p:nvPicPr>
        <p:blipFill>
          <a:blip r:embed="rId2">
            <a:alphaModFix/>
          </a:blip>
          <a:stretch>
            <a:fillRect/>
          </a:stretch>
        </p:blipFill>
        <p:spPr>
          <a:xfrm>
            <a:off x="6325550" y="3971550"/>
            <a:ext cx="2735427" cy="10938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Char char="●"/>
              <a:defRPr sz="1800">
                <a:solidFill>
                  <a:schemeClr val="dk1"/>
                </a:solidFill>
              </a:defRPr>
            </a:lvl1pPr>
            <a:lvl2pPr indent="-317500" lvl="1" marL="914400">
              <a:lnSpc>
                <a:spcPct val="115000"/>
              </a:lnSpc>
              <a:spcBef>
                <a:spcPts val="0"/>
              </a:spcBef>
              <a:spcAft>
                <a:spcPts val="0"/>
              </a:spcAft>
              <a:buClr>
                <a:schemeClr val="dk1"/>
              </a:buClr>
              <a:buSzPts val="1400"/>
              <a:buChar char="○"/>
              <a:defRPr>
                <a:solidFill>
                  <a:schemeClr val="dk1"/>
                </a:solidFill>
              </a:defRPr>
            </a:lvl2pPr>
            <a:lvl3pPr indent="-317500" lvl="2" marL="1371600">
              <a:lnSpc>
                <a:spcPct val="115000"/>
              </a:lnSpc>
              <a:spcBef>
                <a:spcPts val="0"/>
              </a:spcBef>
              <a:spcAft>
                <a:spcPts val="0"/>
              </a:spcAft>
              <a:buClr>
                <a:schemeClr val="dk1"/>
              </a:buClr>
              <a:buSzPts val="1400"/>
              <a:buChar char="■"/>
              <a:defRPr>
                <a:solidFill>
                  <a:schemeClr val="dk1"/>
                </a:solidFill>
              </a:defRPr>
            </a:lvl3pPr>
            <a:lvl4pPr indent="-317500" lvl="3" marL="1828800">
              <a:lnSpc>
                <a:spcPct val="115000"/>
              </a:lnSpc>
              <a:spcBef>
                <a:spcPts val="0"/>
              </a:spcBef>
              <a:spcAft>
                <a:spcPts val="0"/>
              </a:spcAft>
              <a:buClr>
                <a:schemeClr val="dk1"/>
              </a:buClr>
              <a:buSzPts val="1400"/>
              <a:buChar char="●"/>
              <a:defRPr>
                <a:solidFill>
                  <a:schemeClr val="dk1"/>
                </a:solidFill>
              </a:defRPr>
            </a:lvl4pPr>
            <a:lvl5pPr indent="-317500" lvl="4" marL="2286000">
              <a:lnSpc>
                <a:spcPct val="115000"/>
              </a:lnSpc>
              <a:spcBef>
                <a:spcPts val="0"/>
              </a:spcBef>
              <a:spcAft>
                <a:spcPts val="0"/>
              </a:spcAft>
              <a:buClr>
                <a:schemeClr val="dk1"/>
              </a:buClr>
              <a:buSzPts val="1400"/>
              <a:buChar char="○"/>
              <a:defRPr>
                <a:solidFill>
                  <a:schemeClr val="dk1"/>
                </a:solidFill>
              </a:defRPr>
            </a:lvl5pPr>
            <a:lvl6pPr indent="-317500" lvl="5" marL="2743200">
              <a:lnSpc>
                <a:spcPct val="115000"/>
              </a:lnSpc>
              <a:spcBef>
                <a:spcPts val="0"/>
              </a:spcBef>
              <a:spcAft>
                <a:spcPts val="0"/>
              </a:spcAft>
              <a:buClr>
                <a:schemeClr val="dk1"/>
              </a:buClr>
              <a:buSzPts val="1400"/>
              <a:buChar char="■"/>
              <a:defRPr>
                <a:solidFill>
                  <a:schemeClr val="dk1"/>
                </a:solidFill>
              </a:defRPr>
            </a:lvl6pPr>
            <a:lvl7pPr indent="-317500" lvl="6" marL="3200400">
              <a:lnSpc>
                <a:spcPct val="115000"/>
              </a:lnSpc>
              <a:spcBef>
                <a:spcPts val="0"/>
              </a:spcBef>
              <a:spcAft>
                <a:spcPts val="0"/>
              </a:spcAft>
              <a:buClr>
                <a:schemeClr val="dk1"/>
              </a:buClr>
              <a:buSzPts val="1400"/>
              <a:buChar char="●"/>
              <a:defRPr>
                <a:solidFill>
                  <a:schemeClr val="dk1"/>
                </a:solidFill>
              </a:defRPr>
            </a:lvl7pPr>
            <a:lvl8pPr indent="-317500" lvl="7" marL="3657600">
              <a:lnSpc>
                <a:spcPct val="115000"/>
              </a:lnSpc>
              <a:spcBef>
                <a:spcPts val="0"/>
              </a:spcBef>
              <a:spcAft>
                <a:spcPts val="0"/>
              </a:spcAft>
              <a:buClr>
                <a:schemeClr val="dk1"/>
              </a:buClr>
              <a:buSzPts val="1400"/>
              <a:buChar char="○"/>
              <a:defRPr>
                <a:solidFill>
                  <a:schemeClr val="dk1"/>
                </a:solidFill>
              </a:defRPr>
            </a:lvl8pPr>
            <a:lvl9pPr indent="-317500" lvl="8" marL="4114800">
              <a:lnSpc>
                <a:spcPct val="115000"/>
              </a:lnSpc>
              <a:spcBef>
                <a:spcPts val="0"/>
              </a:spcBef>
              <a:spcAft>
                <a:spcPts val="0"/>
              </a:spcAft>
              <a:buClr>
                <a:schemeClr val="dk1"/>
              </a:buClr>
              <a:buSzPts val="1400"/>
              <a:buChar char="■"/>
              <a:defRPr>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descr="Official logo of the Special Interest Group on the Design of Communication" id="9" name="Google Shape;9;p1"/>
          <p:cNvPicPr preferRelativeResize="0"/>
          <p:nvPr/>
        </p:nvPicPr>
        <p:blipFill>
          <a:blip r:embed="rId1">
            <a:alphaModFix/>
          </a:blip>
          <a:stretch>
            <a:fillRect/>
          </a:stretch>
        </p:blipFill>
        <p:spPr>
          <a:xfrm>
            <a:off x="6325550" y="3971550"/>
            <a:ext cx="2735427" cy="10938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4.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3.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20.png"/><Relationship Id="rId5"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31.png"/><Relationship Id="rId5" Type="http://schemas.openxmlformats.org/officeDocument/2006/relationships/image" Target="../media/image15.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28.png"/><Relationship Id="rId5"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3.png"/><Relationship Id="rId7"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2.png"/><Relationship Id="rId7"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48.png"/><Relationship Id="rId6"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46.png"/><Relationship Id="rId7"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jpg"/><Relationship Id="rId4" Type="http://schemas.openxmlformats.org/officeDocument/2006/relationships/image" Target="../media/image37.png"/><Relationship Id="rId5"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jpg"/><Relationship Id="rId4" Type="http://schemas.openxmlformats.org/officeDocument/2006/relationships/image" Target="../media/image58.png"/><Relationship Id="rId5" Type="http://schemas.openxmlformats.org/officeDocument/2006/relationships/image" Target="../media/image45.png"/><Relationship Id="rId6"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jpg"/><Relationship Id="rId4" Type="http://schemas.openxmlformats.org/officeDocument/2006/relationships/image" Target="../media/image40.png"/><Relationship Id="rId5" Type="http://schemas.openxmlformats.org/officeDocument/2006/relationships/image" Target="../media/image56.png"/><Relationship Id="rId6"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jp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help.heretto.com/en/heretto-ccms/23/publish/heretto-publishing-reference" TargetMode="External"/><Relationship Id="rId4" Type="http://schemas.openxmlformats.org/officeDocument/2006/relationships/image" Target="../media/image2.jpg"/><Relationship Id="rId5"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jp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jpg"/><Relationship Id="rId4" Type="http://schemas.openxmlformats.org/officeDocument/2006/relationships/image" Target="../media/image60.png"/><Relationship Id="rId5"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jp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jpg"/><Relationship Id="rId4" Type="http://schemas.openxmlformats.org/officeDocument/2006/relationships/image" Target="../media/image64.png"/><Relationship Id="rId5"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jp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hyperlink" Target="https://sigdoc.acm.org/structuredauthoring/" TargetMode="External"/><Relationship Id="rId4" Type="http://schemas.openxmlformats.org/officeDocument/2006/relationships/hyperlink" Target="https://acm-sigdoc-structured.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3.png"/><Relationship Id="rId5" Type="http://schemas.openxmlformats.org/officeDocument/2006/relationships/image" Target="../media/image4.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3.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Official logo of the Special Interest Group on the Design of Communication" id="67" name="Google Shape;67;p13"/>
          <p:cNvPicPr preferRelativeResize="0"/>
          <p:nvPr/>
        </p:nvPicPr>
        <p:blipFill>
          <a:blip r:embed="rId3">
            <a:alphaModFix/>
          </a:blip>
          <a:stretch>
            <a:fillRect/>
          </a:stretch>
        </p:blipFill>
        <p:spPr>
          <a:xfrm>
            <a:off x="5399750" y="3646175"/>
            <a:ext cx="3744251" cy="1497324"/>
          </a:xfrm>
          <a:prstGeom prst="rect">
            <a:avLst/>
          </a:prstGeom>
          <a:noFill/>
          <a:ln>
            <a:noFill/>
          </a:ln>
        </p:spPr>
      </p:pic>
      <p:sp>
        <p:nvSpPr>
          <p:cNvPr id="68" name="Google Shape;68;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Heretto Quickstart</a:t>
            </a:r>
            <a:br>
              <a:rPr lang="en"/>
            </a:br>
            <a:r>
              <a:rPr lang="en" sz="2650"/>
              <a:t>How do I create, assemble, and build my first DITA publication in Heretto CCMS?</a:t>
            </a:r>
            <a:endParaRPr/>
          </a:p>
        </p:txBody>
      </p:sp>
      <p:pic>
        <p:nvPicPr>
          <p:cNvPr descr="Slides created by members of the ACM SIGDOC Committee on Structured Authoring and Content Management" id="69" name="Google Shape;69;p13"/>
          <p:cNvPicPr preferRelativeResize="0"/>
          <p:nvPr/>
        </p:nvPicPr>
        <p:blipFill>
          <a:blip r:embed="rId4">
            <a:alphaModFix/>
          </a:blip>
          <a:stretch>
            <a:fillRect/>
          </a:stretch>
        </p:blipFill>
        <p:spPr>
          <a:xfrm>
            <a:off x="320475" y="3974150"/>
            <a:ext cx="5271451" cy="82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cxnSp>
        <p:nvCxnSpPr>
          <p:cNvPr id="153" name="Google Shape;153;p22"/>
          <p:cNvCxnSpPr/>
          <p:nvPr/>
        </p:nvCxnSpPr>
        <p:spPr>
          <a:xfrm>
            <a:off x="311700" y="4876100"/>
            <a:ext cx="1113600" cy="0"/>
          </a:xfrm>
          <a:prstGeom prst="straightConnector1">
            <a:avLst/>
          </a:prstGeom>
          <a:noFill/>
          <a:ln cap="flat" cmpd="sng" w="9525">
            <a:solidFill>
              <a:srgbClr val="FF0000"/>
            </a:solidFill>
            <a:prstDash val="solid"/>
            <a:round/>
            <a:headEnd len="med" w="med" type="none"/>
            <a:tailEnd len="med" w="med" type="none"/>
          </a:ln>
        </p:spPr>
      </p:cxnSp>
      <p:sp>
        <p:nvSpPr>
          <p:cNvPr id="154" name="Google Shape;15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DITA map</a:t>
            </a:r>
            <a:endParaRPr/>
          </a:p>
        </p:txBody>
      </p:sp>
      <p:pic>
        <p:nvPicPr>
          <p:cNvPr descr="Official logo of the Special Interest Group on the Design of Communication" id="155" name="Google Shape;155;p22"/>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56" name="Google Shape;156;p22"/>
          <p:cNvSpPr txBox="1"/>
          <p:nvPr>
            <p:ph idx="1" type="body"/>
          </p:nvPr>
        </p:nvSpPr>
        <p:spPr>
          <a:xfrm>
            <a:off x="348850" y="1017725"/>
            <a:ext cx="8407200" cy="23916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SzPts val="2200"/>
              <a:buAutoNum type="arabicPeriod" startAt="5"/>
            </a:pPr>
            <a:r>
              <a:rPr lang="en"/>
              <a:t>Click </a:t>
            </a:r>
            <a:r>
              <a:rPr b="1" lang="en"/>
              <a:t>Create &amp; Edit</a:t>
            </a:r>
            <a:r>
              <a:rPr lang="en"/>
              <a:t> to create the map.</a:t>
            </a:r>
            <a:br>
              <a:rPr lang="en"/>
            </a:br>
            <a:br>
              <a:rPr lang="en"/>
            </a:br>
            <a:br>
              <a:rPr lang="en"/>
            </a:br>
            <a:r>
              <a:rPr lang="en"/>
              <a:t>Heretto displays the new map in the </a:t>
            </a:r>
            <a:r>
              <a:rPr b="1" lang="en"/>
              <a:t>Map Editor</a:t>
            </a:r>
            <a:r>
              <a:rPr lang="en"/>
              <a:t>. </a:t>
            </a:r>
            <a:endParaRPr sz="2200"/>
          </a:p>
        </p:txBody>
      </p:sp>
      <p:cxnSp>
        <p:nvCxnSpPr>
          <p:cNvPr id="157" name="Google Shape;157;p22"/>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58" name="Google Shape;158;p22"/>
          <p:cNvPicPr preferRelativeResize="0"/>
          <p:nvPr/>
        </p:nvPicPr>
        <p:blipFill>
          <a:blip r:embed="rId4">
            <a:alphaModFix/>
          </a:blip>
          <a:stretch>
            <a:fillRect/>
          </a:stretch>
        </p:blipFill>
        <p:spPr>
          <a:xfrm>
            <a:off x="904900" y="1511925"/>
            <a:ext cx="1009210" cy="298375"/>
          </a:xfrm>
          <a:prstGeom prst="rect">
            <a:avLst/>
          </a:prstGeom>
          <a:noFill/>
          <a:ln>
            <a:noFill/>
          </a:ln>
        </p:spPr>
      </p:pic>
      <p:pic>
        <p:nvPicPr>
          <p:cNvPr id="159" name="Google Shape;159;p22"/>
          <p:cNvPicPr preferRelativeResize="0"/>
          <p:nvPr/>
        </p:nvPicPr>
        <p:blipFill>
          <a:blip r:embed="rId5">
            <a:alphaModFix/>
          </a:blip>
          <a:stretch>
            <a:fillRect/>
          </a:stretch>
        </p:blipFill>
        <p:spPr>
          <a:xfrm>
            <a:off x="904900" y="2333538"/>
            <a:ext cx="3609975" cy="157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DITA map</a:t>
            </a:r>
            <a:endParaRPr/>
          </a:p>
        </p:txBody>
      </p:sp>
      <p:pic>
        <p:nvPicPr>
          <p:cNvPr descr="Official logo of the Special Interest Group on the Design of Communication" id="165" name="Google Shape;165;p23"/>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66" name="Google Shape;166;p23"/>
          <p:cNvSpPr txBox="1"/>
          <p:nvPr>
            <p:ph idx="1" type="body"/>
          </p:nvPr>
        </p:nvSpPr>
        <p:spPr>
          <a:xfrm>
            <a:off x="348850" y="1017725"/>
            <a:ext cx="8407200" cy="7992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SzPts val="2200"/>
              <a:buAutoNum type="arabicPeriod" startAt="6"/>
            </a:pPr>
            <a:r>
              <a:rPr lang="en"/>
              <a:t>Click the </a:t>
            </a:r>
            <a:r>
              <a:rPr b="1" lang="en"/>
              <a:t>Open Library</a:t>
            </a:r>
            <a:r>
              <a:rPr lang="en"/>
              <a:t> button at the bottom of the screen to display a list of available folders next to the </a:t>
            </a:r>
            <a:r>
              <a:rPr b="1" lang="en"/>
              <a:t>Map Editor</a:t>
            </a:r>
            <a:r>
              <a:rPr lang="en"/>
              <a:t> folders.</a:t>
            </a:r>
            <a:br>
              <a:rPr lang="en"/>
            </a:br>
            <a:br>
              <a:rPr lang="en"/>
            </a:br>
            <a:endParaRPr sz="2200"/>
          </a:p>
        </p:txBody>
      </p:sp>
      <p:cxnSp>
        <p:nvCxnSpPr>
          <p:cNvPr id="167" name="Google Shape;167;p23"/>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68" name="Google Shape;168;p23"/>
          <p:cNvPicPr preferRelativeResize="0"/>
          <p:nvPr/>
        </p:nvPicPr>
        <p:blipFill>
          <a:blip r:embed="rId4">
            <a:alphaModFix/>
          </a:blip>
          <a:stretch>
            <a:fillRect/>
          </a:stretch>
        </p:blipFill>
        <p:spPr>
          <a:xfrm>
            <a:off x="904900" y="1805125"/>
            <a:ext cx="2325570" cy="298375"/>
          </a:xfrm>
          <a:prstGeom prst="rect">
            <a:avLst/>
          </a:prstGeom>
          <a:noFill/>
          <a:ln>
            <a:noFill/>
          </a:ln>
        </p:spPr>
      </p:pic>
      <p:pic>
        <p:nvPicPr>
          <p:cNvPr id="169" name="Google Shape;169;p23"/>
          <p:cNvPicPr preferRelativeResize="0"/>
          <p:nvPr/>
        </p:nvPicPr>
        <p:blipFill>
          <a:blip r:embed="rId5">
            <a:alphaModFix/>
          </a:blip>
          <a:stretch>
            <a:fillRect/>
          </a:stretch>
        </p:blipFill>
        <p:spPr>
          <a:xfrm>
            <a:off x="904900" y="2155975"/>
            <a:ext cx="7863192" cy="1867850"/>
          </a:xfrm>
          <a:prstGeom prst="rect">
            <a:avLst/>
          </a:prstGeom>
          <a:noFill/>
          <a:ln>
            <a:noFill/>
          </a:ln>
        </p:spPr>
      </p:pic>
      <p:sp>
        <p:nvSpPr>
          <p:cNvPr id="170" name="Google Shape;170;p23"/>
          <p:cNvSpPr txBox="1"/>
          <p:nvPr/>
        </p:nvSpPr>
        <p:spPr>
          <a:xfrm>
            <a:off x="846775" y="4169400"/>
            <a:ext cx="6028200" cy="7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Heretto lists the new DITA map </a:t>
            </a:r>
            <a:r>
              <a:rPr lang="en" sz="1800">
                <a:solidFill>
                  <a:schemeClr val="dk1"/>
                </a:solidFill>
              </a:rPr>
              <a:t>(</a:t>
            </a:r>
            <a:r>
              <a:rPr lang="en" sz="1600">
                <a:solidFill>
                  <a:schemeClr val="dk1"/>
                </a:solidFill>
                <a:latin typeface="Courier New"/>
                <a:ea typeface="Courier New"/>
                <a:cs typeface="Courier New"/>
                <a:sym typeface="Courier New"/>
              </a:rPr>
              <a:t>bard_map.ditamap</a:t>
            </a:r>
            <a:r>
              <a:rPr lang="en" sz="1800">
                <a:solidFill>
                  <a:schemeClr val="dk1"/>
                </a:solidFill>
              </a:rPr>
              <a:t>) </a:t>
            </a:r>
            <a:br>
              <a:rPr lang="en" sz="1800">
                <a:solidFill>
                  <a:schemeClr val="dk1"/>
                </a:solidFill>
              </a:rPr>
            </a:br>
            <a:r>
              <a:rPr lang="en" sz="1800">
                <a:solidFill>
                  <a:schemeClr val="dk1"/>
                </a:solidFill>
              </a:rPr>
              <a:t>in the folder named </a:t>
            </a:r>
            <a:r>
              <a:rPr lang="en" sz="1600">
                <a:solidFill>
                  <a:schemeClr val="dk1"/>
                </a:solidFill>
                <a:latin typeface="Courier New"/>
                <a:ea typeface="Courier New"/>
                <a:cs typeface="Courier New"/>
                <a:sym typeface="Courier New"/>
              </a:rPr>
              <a:t>acm-sample-1</a:t>
            </a:r>
            <a:r>
              <a:rPr lang="en" sz="1800">
                <a:solidFill>
                  <a:schemeClr val="dk1"/>
                </a:solidFill>
              </a:rPr>
              <a:t>. We'll come back to this map after we have created some topics.</a:t>
            </a:r>
            <a:r>
              <a:rPr lang="en">
                <a:solidFill>
                  <a:schemeClr val="dk1"/>
                </a:solidFill>
              </a:rPr>
              <a:t> </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DITA map</a:t>
            </a:r>
            <a:endParaRPr/>
          </a:p>
        </p:txBody>
      </p:sp>
      <p:pic>
        <p:nvPicPr>
          <p:cNvPr descr="Official logo of the Special Interest Group on the Design of Communication" id="176" name="Google Shape;176;p24"/>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77" name="Google Shape;177;p24"/>
          <p:cNvSpPr txBox="1"/>
          <p:nvPr>
            <p:ph idx="1" type="body"/>
          </p:nvPr>
        </p:nvSpPr>
        <p:spPr>
          <a:xfrm>
            <a:off x="348850" y="1017725"/>
            <a:ext cx="8407200" cy="98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Heretto allows you to customize how much information it displays as you edit maps and topics. For example, in the </a:t>
            </a:r>
            <a:r>
              <a:rPr b="1" lang="en"/>
              <a:t>DITA Map Editor</a:t>
            </a:r>
            <a:r>
              <a:rPr lang="en"/>
              <a:t>, you can click the </a:t>
            </a:r>
            <a:r>
              <a:rPr b="1" lang="en"/>
              <a:t>Settings</a:t>
            </a:r>
            <a:r>
              <a:rPr lang="en"/>
              <a:t> icon to display a list of display options.</a:t>
            </a:r>
            <a:br>
              <a:rPr lang="en"/>
            </a:br>
            <a:br>
              <a:rPr lang="en"/>
            </a:br>
            <a:endParaRPr sz="2200"/>
          </a:p>
        </p:txBody>
      </p:sp>
      <p:cxnSp>
        <p:nvCxnSpPr>
          <p:cNvPr id="178" name="Google Shape;178;p24"/>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79" name="Google Shape;179;p24"/>
          <p:cNvPicPr preferRelativeResize="0"/>
          <p:nvPr/>
        </p:nvPicPr>
        <p:blipFill>
          <a:blip r:embed="rId4">
            <a:alphaModFix/>
          </a:blip>
          <a:stretch>
            <a:fillRect/>
          </a:stretch>
        </p:blipFill>
        <p:spPr>
          <a:xfrm>
            <a:off x="484650" y="2035575"/>
            <a:ext cx="4087350" cy="472917"/>
          </a:xfrm>
          <a:prstGeom prst="rect">
            <a:avLst/>
          </a:prstGeom>
          <a:noFill/>
          <a:ln>
            <a:noFill/>
          </a:ln>
        </p:spPr>
      </p:pic>
      <p:pic>
        <p:nvPicPr>
          <p:cNvPr id="180" name="Google Shape;180;p24"/>
          <p:cNvPicPr preferRelativeResize="0"/>
          <p:nvPr/>
        </p:nvPicPr>
        <p:blipFill>
          <a:blip r:embed="rId5">
            <a:alphaModFix/>
          </a:blip>
          <a:stretch>
            <a:fillRect/>
          </a:stretch>
        </p:blipFill>
        <p:spPr>
          <a:xfrm>
            <a:off x="3728950" y="2571750"/>
            <a:ext cx="1390650" cy="156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DITA map</a:t>
            </a:r>
            <a:endParaRPr/>
          </a:p>
        </p:txBody>
      </p:sp>
      <p:pic>
        <p:nvPicPr>
          <p:cNvPr descr="Official logo of the Special Interest Group on the Design of Communication" id="186" name="Google Shape;186;p25"/>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87" name="Google Shape;187;p25"/>
          <p:cNvSpPr txBox="1"/>
          <p:nvPr>
            <p:ph idx="1" type="body"/>
          </p:nvPr>
        </p:nvSpPr>
        <p:spPr>
          <a:xfrm>
            <a:off x="348850" y="1017725"/>
            <a:ext cx="8407200" cy="98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What have we accomplished?</a:t>
            </a:r>
            <a:br>
              <a:rPr lang="en"/>
            </a:br>
            <a:endParaRPr sz="2200"/>
          </a:p>
        </p:txBody>
      </p:sp>
      <p:cxnSp>
        <p:nvCxnSpPr>
          <p:cNvPr id="188" name="Google Shape;188;p25"/>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189" name="Google Shape;189;p25"/>
          <p:cNvSpPr/>
          <p:nvPr/>
        </p:nvSpPr>
        <p:spPr>
          <a:xfrm>
            <a:off x="999400" y="1583000"/>
            <a:ext cx="5736528" cy="3420684"/>
          </a:xfrm>
          <a:prstGeom prst="flowChartDocument">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25"/>
          <p:cNvSpPr txBox="1"/>
          <p:nvPr/>
        </p:nvSpPr>
        <p:spPr>
          <a:xfrm>
            <a:off x="1369113" y="1893500"/>
            <a:ext cx="4997100" cy="2725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DITA is modular. Unlike Google Docs or MS Word, you author content in small modules (topics) which you then assemble into various publications using maps.</a:t>
            </a:r>
            <a:br>
              <a:rPr lang="en" sz="1600"/>
            </a:br>
            <a:endParaRPr sz="1600"/>
          </a:p>
          <a:p>
            <a:pPr indent="-330200" lvl="0" marL="457200" rtl="0" algn="l">
              <a:spcBef>
                <a:spcPts val="0"/>
              </a:spcBef>
              <a:spcAft>
                <a:spcPts val="0"/>
              </a:spcAft>
              <a:buSzPts val="1600"/>
              <a:buAutoNum type="arabicPeriod"/>
            </a:pPr>
            <a:r>
              <a:rPr lang="en" sz="1600"/>
              <a:t>Maps are the blank canvas upon which you organize your publication. They provide the higher brain functions.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idx="1" type="body"/>
          </p:nvPr>
        </p:nvSpPr>
        <p:spPr>
          <a:xfrm>
            <a:off x="348850" y="1017725"/>
            <a:ext cx="8407200" cy="3847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Select the folder into which you want to create </a:t>
            </a:r>
            <a:br>
              <a:rPr lang="en"/>
            </a:br>
            <a:r>
              <a:rPr lang="en"/>
              <a:t>the new topic. </a:t>
            </a:r>
            <a:br>
              <a:rPr lang="en"/>
            </a:br>
            <a:endParaRPr/>
          </a:p>
          <a:p>
            <a:pPr indent="-342900" lvl="0" marL="457200" rtl="0" algn="l">
              <a:lnSpc>
                <a:spcPct val="100000"/>
              </a:lnSpc>
              <a:spcBef>
                <a:spcPts val="0"/>
              </a:spcBef>
              <a:spcAft>
                <a:spcPts val="0"/>
              </a:spcAft>
              <a:buSzPts val="1800"/>
              <a:buAutoNum type="arabicPeriod"/>
            </a:pPr>
            <a:r>
              <a:rPr lang="en"/>
              <a:t>Click the </a:t>
            </a:r>
            <a:r>
              <a:rPr b="1" lang="en"/>
              <a:t>Create New</a:t>
            </a:r>
            <a:r>
              <a:rPr lang="en"/>
              <a:t> button to display a list of available</a:t>
            </a:r>
            <a:br>
              <a:rPr lang="en"/>
            </a:br>
            <a:r>
              <a:rPr lang="en"/>
              <a:t>DITA map and topic types.</a:t>
            </a:r>
            <a:br>
              <a:rPr lang="en"/>
            </a:br>
            <a:br>
              <a:rPr lang="en"/>
            </a:br>
            <a:endParaRPr/>
          </a:p>
          <a:p>
            <a:pPr indent="-342900" lvl="0" marL="457200" rtl="0" algn="l">
              <a:lnSpc>
                <a:spcPct val="100000"/>
              </a:lnSpc>
              <a:spcBef>
                <a:spcPts val="0"/>
              </a:spcBef>
              <a:spcAft>
                <a:spcPts val="0"/>
              </a:spcAft>
              <a:buSzPts val="1800"/>
              <a:buAutoNum type="arabicPeriod"/>
            </a:pPr>
            <a:r>
              <a:rPr lang="en"/>
              <a:t>In the list of </a:t>
            </a:r>
            <a:r>
              <a:rPr b="1" lang="en"/>
              <a:t>Topic Types</a:t>
            </a:r>
            <a:r>
              <a:rPr lang="en"/>
              <a:t> click </a:t>
            </a:r>
            <a:r>
              <a:rPr b="1" lang="en"/>
              <a:t>Topic</a:t>
            </a:r>
            <a:r>
              <a:rPr lang="en"/>
              <a:t>.</a:t>
            </a:r>
            <a:br>
              <a:rPr lang="en"/>
            </a:br>
            <a:br>
              <a:rPr lang="en"/>
            </a:br>
            <a:endParaRPr sz="2200"/>
          </a:p>
        </p:txBody>
      </p:sp>
      <p:sp>
        <p:nvSpPr>
          <p:cNvPr id="196" name="Google Shape;19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Create a DITA topic (generic topic)</a:t>
            </a:r>
            <a:endParaRPr/>
          </a:p>
        </p:txBody>
      </p:sp>
      <p:pic>
        <p:nvPicPr>
          <p:cNvPr descr="Official logo of the Special Interest Group on the Design of Communication" id="197" name="Google Shape;197;p26"/>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198" name="Google Shape;198;p26"/>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99" name="Google Shape;199;p26"/>
          <p:cNvPicPr preferRelativeResize="0"/>
          <p:nvPr/>
        </p:nvPicPr>
        <p:blipFill>
          <a:blip r:embed="rId4">
            <a:alphaModFix/>
          </a:blip>
          <a:stretch>
            <a:fillRect/>
          </a:stretch>
        </p:blipFill>
        <p:spPr>
          <a:xfrm>
            <a:off x="6885661" y="1110650"/>
            <a:ext cx="2121770" cy="2878950"/>
          </a:xfrm>
          <a:prstGeom prst="rect">
            <a:avLst/>
          </a:prstGeom>
          <a:noFill/>
          <a:ln>
            <a:noFill/>
          </a:ln>
        </p:spPr>
      </p:pic>
      <p:cxnSp>
        <p:nvCxnSpPr>
          <p:cNvPr id="200" name="Google Shape;200;p26"/>
          <p:cNvCxnSpPr/>
          <p:nvPr/>
        </p:nvCxnSpPr>
        <p:spPr>
          <a:xfrm>
            <a:off x="5644875" y="1257025"/>
            <a:ext cx="1274100" cy="0"/>
          </a:xfrm>
          <a:prstGeom prst="straightConnector1">
            <a:avLst/>
          </a:prstGeom>
          <a:noFill/>
          <a:ln cap="flat" cmpd="sng" w="9525">
            <a:solidFill>
              <a:srgbClr val="FF0000"/>
            </a:solidFill>
            <a:prstDash val="solid"/>
            <a:round/>
            <a:headEnd len="med" w="med" type="none"/>
            <a:tailEnd len="med" w="med" type="none"/>
          </a:ln>
        </p:spPr>
      </p:cxnSp>
      <p:pic>
        <p:nvPicPr>
          <p:cNvPr id="201" name="Google Shape;201;p26"/>
          <p:cNvPicPr preferRelativeResize="0"/>
          <p:nvPr/>
        </p:nvPicPr>
        <p:blipFill>
          <a:blip r:embed="rId5">
            <a:alphaModFix/>
          </a:blip>
          <a:stretch>
            <a:fillRect/>
          </a:stretch>
        </p:blipFill>
        <p:spPr>
          <a:xfrm>
            <a:off x="918075" y="2571750"/>
            <a:ext cx="742950" cy="247650"/>
          </a:xfrm>
          <a:prstGeom prst="rect">
            <a:avLst/>
          </a:prstGeom>
          <a:noFill/>
          <a:ln>
            <a:noFill/>
          </a:ln>
        </p:spPr>
      </p:pic>
      <p:pic>
        <p:nvPicPr>
          <p:cNvPr id="202" name="Google Shape;202;p26"/>
          <p:cNvPicPr preferRelativeResize="0"/>
          <p:nvPr/>
        </p:nvPicPr>
        <p:blipFill>
          <a:blip r:embed="rId6">
            <a:alphaModFix/>
          </a:blip>
          <a:stretch>
            <a:fillRect/>
          </a:stretch>
        </p:blipFill>
        <p:spPr>
          <a:xfrm>
            <a:off x="918075" y="3446138"/>
            <a:ext cx="1943100" cy="1476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idx="1" type="body"/>
          </p:nvPr>
        </p:nvSpPr>
        <p:spPr>
          <a:xfrm>
            <a:off x="348850" y="1017725"/>
            <a:ext cx="8407200" cy="3847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4"/>
            </a:pPr>
            <a:r>
              <a:rPr lang="en"/>
              <a:t>In the </a:t>
            </a:r>
            <a:r>
              <a:rPr b="1" lang="en"/>
              <a:t>Create New: Topic</a:t>
            </a:r>
            <a:r>
              <a:rPr lang="en"/>
              <a:t> dialog box, provide </a:t>
            </a:r>
            <a:br>
              <a:rPr lang="en"/>
            </a:br>
            <a:r>
              <a:rPr lang="en"/>
              <a:t>a topic title and a file name.</a:t>
            </a:r>
            <a:r>
              <a:rPr lang="en"/>
              <a:t> </a:t>
            </a:r>
            <a:br>
              <a:rPr lang="en"/>
            </a:br>
            <a:br>
              <a:rPr lang="en"/>
            </a:br>
            <a:br>
              <a:rPr lang="en"/>
            </a:br>
            <a:br>
              <a:rPr lang="en"/>
            </a:br>
            <a:endParaRPr/>
          </a:p>
          <a:p>
            <a:pPr indent="-342900" lvl="0" marL="457200" rtl="0" algn="l">
              <a:lnSpc>
                <a:spcPct val="100000"/>
              </a:lnSpc>
              <a:spcBef>
                <a:spcPts val="0"/>
              </a:spcBef>
              <a:spcAft>
                <a:spcPts val="0"/>
              </a:spcAft>
              <a:buSzPts val="1800"/>
              <a:buAutoNum type="arabicPeriod" startAt="4"/>
            </a:pPr>
            <a:r>
              <a:rPr lang="en"/>
              <a:t>Click the </a:t>
            </a:r>
            <a:r>
              <a:rPr b="1" lang="en"/>
              <a:t>Create &amp; Edit</a:t>
            </a:r>
            <a:r>
              <a:rPr lang="en"/>
              <a:t> button to create the topic and to open it in the </a:t>
            </a:r>
            <a:r>
              <a:rPr b="1" lang="en"/>
              <a:t>Topic</a:t>
            </a:r>
            <a:r>
              <a:rPr lang="en"/>
              <a:t> </a:t>
            </a:r>
            <a:r>
              <a:rPr b="1" lang="en"/>
              <a:t>Editor</a:t>
            </a:r>
            <a:r>
              <a:rPr lang="en"/>
              <a:t>.</a:t>
            </a:r>
            <a:br>
              <a:rPr lang="en"/>
            </a:br>
            <a:br>
              <a:rPr lang="en"/>
            </a:br>
            <a:endParaRPr sz="2200"/>
          </a:p>
        </p:txBody>
      </p:sp>
      <p:sp>
        <p:nvSpPr>
          <p:cNvPr id="208" name="Google Shape;20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(generic topic)</a:t>
            </a:r>
            <a:endParaRPr/>
          </a:p>
        </p:txBody>
      </p:sp>
      <p:pic>
        <p:nvPicPr>
          <p:cNvPr descr="Official logo of the Special Interest Group on the Design of Communication" id="209" name="Google Shape;209;p27"/>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10" name="Google Shape;210;p27"/>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211" name="Google Shape;211;p27"/>
          <p:cNvCxnSpPr/>
          <p:nvPr/>
        </p:nvCxnSpPr>
        <p:spPr>
          <a:xfrm>
            <a:off x="3781800" y="1542300"/>
            <a:ext cx="2291400" cy="0"/>
          </a:xfrm>
          <a:prstGeom prst="straightConnector1">
            <a:avLst/>
          </a:prstGeom>
          <a:noFill/>
          <a:ln cap="flat" cmpd="sng" w="9525">
            <a:solidFill>
              <a:srgbClr val="FF0000"/>
            </a:solidFill>
            <a:prstDash val="solid"/>
            <a:round/>
            <a:headEnd len="med" w="med" type="none"/>
            <a:tailEnd len="med" w="med" type="none"/>
          </a:ln>
        </p:spPr>
      </p:cxnSp>
      <p:pic>
        <p:nvPicPr>
          <p:cNvPr id="212" name="Google Shape;212;p27"/>
          <p:cNvPicPr preferRelativeResize="0"/>
          <p:nvPr/>
        </p:nvPicPr>
        <p:blipFill>
          <a:blip r:embed="rId4">
            <a:alphaModFix/>
          </a:blip>
          <a:stretch>
            <a:fillRect/>
          </a:stretch>
        </p:blipFill>
        <p:spPr>
          <a:xfrm>
            <a:off x="5761275" y="1173200"/>
            <a:ext cx="2836802" cy="1398550"/>
          </a:xfrm>
          <a:prstGeom prst="rect">
            <a:avLst/>
          </a:prstGeom>
          <a:noFill/>
          <a:ln>
            <a:noFill/>
          </a:ln>
        </p:spPr>
      </p:pic>
      <p:pic>
        <p:nvPicPr>
          <p:cNvPr id="213" name="Google Shape;213;p27"/>
          <p:cNvPicPr preferRelativeResize="0"/>
          <p:nvPr/>
        </p:nvPicPr>
        <p:blipFill>
          <a:blip r:embed="rId5">
            <a:alphaModFix/>
          </a:blip>
          <a:stretch>
            <a:fillRect/>
          </a:stretch>
        </p:blipFill>
        <p:spPr>
          <a:xfrm>
            <a:off x="902175" y="3402800"/>
            <a:ext cx="4054224" cy="139855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6"/>
            </a:pPr>
            <a:r>
              <a:rPr lang="en"/>
              <a:t>Click the </a:t>
            </a:r>
            <a:r>
              <a:rPr b="1" lang="en"/>
              <a:t>Options</a:t>
            </a:r>
            <a:r>
              <a:rPr lang="en"/>
              <a:t> icon (        ) and choose </a:t>
            </a:r>
            <a:r>
              <a:rPr b="1" lang="en"/>
              <a:t>Full Tags</a:t>
            </a:r>
            <a:r>
              <a:rPr lang="en"/>
              <a:t> to display DITA elements in the </a:t>
            </a:r>
            <a:r>
              <a:rPr b="1" lang="en"/>
              <a:t>Topic Editor</a:t>
            </a:r>
            <a:r>
              <a:rPr lang="en"/>
              <a:t>.</a:t>
            </a:r>
            <a:r>
              <a:rPr lang="en" sz="1400"/>
              <a:t> </a:t>
            </a:r>
            <a:br>
              <a:rPr lang="en" sz="1400"/>
            </a:br>
            <a:br>
              <a:rPr lang="en" sz="1400"/>
            </a:br>
            <a:br>
              <a:rPr lang="en" sz="1400"/>
            </a:br>
            <a:br>
              <a:rPr lang="en" sz="1400"/>
            </a:br>
            <a:br>
              <a:rPr lang="en" sz="1400"/>
            </a:br>
            <a:br>
              <a:rPr lang="en" sz="1400"/>
            </a:br>
            <a:br>
              <a:rPr lang="en" sz="1400"/>
            </a:br>
            <a:br>
              <a:rPr lang="en" sz="1400"/>
            </a:br>
            <a:r>
              <a:rPr lang="en" sz="1400"/>
              <a:t>While you are learning DITA,</a:t>
            </a:r>
            <a:br>
              <a:rPr lang="en" sz="1400"/>
            </a:br>
            <a:r>
              <a:rPr lang="en" sz="1400"/>
              <a:t>it is useful to display the XML </a:t>
            </a:r>
            <a:br>
              <a:rPr lang="en" sz="1400"/>
            </a:br>
            <a:r>
              <a:rPr lang="en" sz="1400"/>
              <a:t>element names. </a:t>
            </a:r>
            <a:br>
              <a:rPr lang="en"/>
            </a:br>
            <a:endParaRPr sz="2200"/>
          </a:p>
        </p:txBody>
      </p:sp>
      <p:sp>
        <p:nvSpPr>
          <p:cNvPr id="219" name="Google Shape;21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(generic topic)</a:t>
            </a:r>
            <a:endParaRPr/>
          </a:p>
        </p:txBody>
      </p:sp>
      <p:pic>
        <p:nvPicPr>
          <p:cNvPr descr="Official logo of the Special Interest Group on the Design of Communication" id="220" name="Google Shape;220;p28"/>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21" name="Google Shape;221;p28"/>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28"/>
          <p:cNvCxnSpPr/>
          <p:nvPr/>
        </p:nvCxnSpPr>
        <p:spPr>
          <a:xfrm>
            <a:off x="2223000" y="3691875"/>
            <a:ext cx="2526900" cy="0"/>
          </a:xfrm>
          <a:prstGeom prst="straightConnector1">
            <a:avLst/>
          </a:prstGeom>
          <a:noFill/>
          <a:ln cap="flat" cmpd="sng" w="9525">
            <a:solidFill>
              <a:srgbClr val="FF0000"/>
            </a:solidFill>
            <a:prstDash val="solid"/>
            <a:round/>
            <a:headEnd len="med" w="med" type="none"/>
            <a:tailEnd len="med" w="med" type="none"/>
          </a:ln>
        </p:spPr>
      </p:cxnSp>
      <p:pic>
        <p:nvPicPr>
          <p:cNvPr id="223" name="Google Shape;223;p28"/>
          <p:cNvPicPr preferRelativeResize="0"/>
          <p:nvPr/>
        </p:nvPicPr>
        <p:blipFill>
          <a:blip r:embed="rId4">
            <a:alphaModFix/>
          </a:blip>
          <a:stretch>
            <a:fillRect/>
          </a:stretch>
        </p:blipFill>
        <p:spPr>
          <a:xfrm>
            <a:off x="3410875" y="1110375"/>
            <a:ext cx="361950" cy="295275"/>
          </a:xfrm>
          <a:prstGeom prst="rect">
            <a:avLst/>
          </a:prstGeom>
          <a:noFill/>
          <a:ln>
            <a:noFill/>
          </a:ln>
        </p:spPr>
      </p:pic>
      <p:pic>
        <p:nvPicPr>
          <p:cNvPr id="224" name="Google Shape;224;p28"/>
          <p:cNvPicPr preferRelativeResize="0"/>
          <p:nvPr/>
        </p:nvPicPr>
        <p:blipFill>
          <a:blip r:embed="rId5">
            <a:alphaModFix/>
          </a:blip>
          <a:stretch>
            <a:fillRect/>
          </a:stretch>
        </p:blipFill>
        <p:spPr>
          <a:xfrm>
            <a:off x="978376" y="1741325"/>
            <a:ext cx="3250145" cy="1093900"/>
          </a:xfrm>
          <a:prstGeom prst="rect">
            <a:avLst/>
          </a:prstGeom>
          <a:noFill/>
          <a:ln cap="flat" cmpd="sng" w="9525">
            <a:solidFill>
              <a:srgbClr val="595959"/>
            </a:solidFill>
            <a:prstDash val="solid"/>
            <a:round/>
            <a:headEnd len="sm" w="sm" type="none"/>
            <a:tailEnd len="sm" w="sm" type="none"/>
          </a:ln>
        </p:spPr>
      </p:pic>
      <p:pic>
        <p:nvPicPr>
          <p:cNvPr id="225" name="Google Shape;225;p28"/>
          <p:cNvPicPr preferRelativeResize="0"/>
          <p:nvPr/>
        </p:nvPicPr>
        <p:blipFill>
          <a:blip r:embed="rId6">
            <a:alphaModFix/>
          </a:blip>
          <a:stretch>
            <a:fillRect/>
          </a:stretch>
        </p:blipFill>
        <p:spPr>
          <a:xfrm>
            <a:off x="4572000" y="2078775"/>
            <a:ext cx="4060200" cy="214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9"/>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7"/>
            </a:pPr>
            <a:r>
              <a:rPr lang="en"/>
              <a:t>Click the </a:t>
            </a:r>
            <a:r>
              <a:rPr b="1" lang="en"/>
              <a:t>Open document in a new tab</a:t>
            </a:r>
            <a:r>
              <a:rPr lang="en"/>
              <a:t> icon.</a:t>
            </a:r>
            <a:br>
              <a:rPr lang="en"/>
            </a:br>
            <a:br>
              <a:rPr lang="en"/>
            </a:br>
            <a:br>
              <a:rPr lang="en"/>
            </a:br>
            <a:br>
              <a:rPr lang="en"/>
            </a:br>
            <a:r>
              <a:rPr lang="en" sz="1400"/>
              <a:t>Displaying topics in separate tabs is not required, but convenient.</a:t>
            </a:r>
            <a:br>
              <a:rPr lang="en" sz="1600"/>
            </a:br>
            <a:endParaRPr sz="1400"/>
          </a:p>
          <a:p>
            <a:pPr indent="-342900" lvl="0" marL="457200" rtl="0" algn="l">
              <a:lnSpc>
                <a:spcPct val="100000"/>
              </a:lnSpc>
              <a:spcBef>
                <a:spcPts val="0"/>
              </a:spcBef>
              <a:spcAft>
                <a:spcPts val="0"/>
              </a:spcAft>
              <a:buSzPts val="1800"/>
              <a:buAutoNum type="arabicPeriod" startAt="7"/>
            </a:pPr>
            <a:r>
              <a:rPr lang="en"/>
              <a:t>Click inside the set of tags delimiting any element.</a:t>
            </a:r>
            <a:br>
              <a:rPr lang="en"/>
            </a:br>
            <a:br>
              <a:rPr lang="en"/>
            </a:br>
            <a:br>
              <a:rPr lang="en"/>
            </a:br>
            <a:br>
              <a:rPr lang="en"/>
            </a:br>
            <a:br>
              <a:rPr lang="en"/>
            </a:br>
            <a:r>
              <a:rPr lang="en" sz="1600"/>
              <a:t>Heretto displays a plus sign (+) beside the selected element.</a:t>
            </a:r>
            <a:r>
              <a:rPr lang="en"/>
              <a:t> </a:t>
            </a:r>
            <a:endParaRPr/>
          </a:p>
        </p:txBody>
      </p:sp>
      <p:sp>
        <p:nvSpPr>
          <p:cNvPr id="231" name="Google Shape;23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(generic topic)</a:t>
            </a:r>
            <a:endParaRPr/>
          </a:p>
        </p:txBody>
      </p:sp>
      <p:pic>
        <p:nvPicPr>
          <p:cNvPr descr="Official logo of the Special Interest Group on the Design of Communication" id="232" name="Google Shape;232;p29"/>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33" name="Google Shape;233;p29"/>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234" name="Google Shape;234;p29"/>
          <p:cNvPicPr preferRelativeResize="0"/>
          <p:nvPr/>
        </p:nvPicPr>
        <p:blipFill>
          <a:blip r:embed="rId4">
            <a:alphaModFix/>
          </a:blip>
          <a:stretch>
            <a:fillRect/>
          </a:stretch>
        </p:blipFill>
        <p:spPr>
          <a:xfrm>
            <a:off x="900700" y="1444150"/>
            <a:ext cx="2131600" cy="723950"/>
          </a:xfrm>
          <a:prstGeom prst="rect">
            <a:avLst/>
          </a:prstGeom>
          <a:noFill/>
          <a:ln>
            <a:noFill/>
          </a:ln>
        </p:spPr>
      </p:pic>
      <p:pic>
        <p:nvPicPr>
          <p:cNvPr id="235" name="Google Shape;235;p29"/>
          <p:cNvPicPr preferRelativeResize="0"/>
          <p:nvPr/>
        </p:nvPicPr>
        <p:blipFill>
          <a:blip r:embed="rId5">
            <a:alphaModFix/>
          </a:blip>
          <a:stretch>
            <a:fillRect/>
          </a:stretch>
        </p:blipFill>
        <p:spPr>
          <a:xfrm>
            <a:off x="900700" y="3097088"/>
            <a:ext cx="3905250" cy="77152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9"/>
            </a:pPr>
            <a:r>
              <a:rPr lang="en"/>
              <a:t>Right-click to display a list of options.</a:t>
            </a:r>
            <a:br>
              <a:rPr lang="en"/>
            </a:br>
            <a:endParaRPr/>
          </a:p>
          <a:p>
            <a:pPr indent="-342900" lvl="0" marL="457200" rtl="0" algn="l">
              <a:lnSpc>
                <a:spcPct val="100000"/>
              </a:lnSpc>
              <a:spcBef>
                <a:spcPts val="0"/>
              </a:spcBef>
              <a:spcAft>
                <a:spcPts val="0"/>
              </a:spcAft>
              <a:buSzPts val="1800"/>
              <a:buAutoNum type="arabicPeriod" startAt="9"/>
            </a:pPr>
            <a:r>
              <a:rPr lang="en"/>
              <a:t>Click </a:t>
            </a:r>
            <a:r>
              <a:rPr b="1" lang="en"/>
              <a:t>Insert Before</a:t>
            </a:r>
            <a:r>
              <a:rPr lang="en"/>
              <a:t> or </a:t>
            </a:r>
            <a:r>
              <a:rPr b="1" lang="en"/>
              <a:t>Insert After</a:t>
            </a:r>
            <a:r>
              <a:rPr lang="en"/>
              <a:t> to specify the </a:t>
            </a:r>
            <a:br>
              <a:rPr lang="en"/>
            </a:br>
            <a:r>
              <a:rPr lang="en"/>
              <a:t>location of the new element. </a:t>
            </a:r>
            <a:br>
              <a:rPr lang="en" sz="1400"/>
            </a:br>
            <a:endParaRPr sz="1400"/>
          </a:p>
          <a:p>
            <a:pPr indent="-342900" lvl="0" marL="457200" rtl="0" algn="l">
              <a:lnSpc>
                <a:spcPct val="100000"/>
              </a:lnSpc>
              <a:spcBef>
                <a:spcPts val="0"/>
              </a:spcBef>
              <a:spcAft>
                <a:spcPts val="0"/>
              </a:spcAft>
              <a:buSzPts val="1800"/>
              <a:buAutoNum type="arabicPeriod" startAt="9"/>
            </a:pPr>
            <a:r>
              <a:rPr lang="en"/>
              <a:t>From the list of available elements, click the one you</a:t>
            </a:r>
            <a:br>
              <a:rPr lang="en"/>
            </a:br>
            <a:r>
              <a:rPr lang="en"/>
              <a:t>want to insert, for example a &lt;p&gt; (paragraph). </a:t>
            </a:r>
            <a:endParaRPr sz="2200"/>
          </a:p>
        </p:txBody>
      </p:sp>
      <p:sp>
        <p:nvSpPr>
          <p:cNvPr id="241" name="Google Shape;24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(generic topic)</a:t>
            </a:r>
            <a:endParaRPr/>
          </a:p>
        </p:txBody>
      </p:sp>
      <p:pic>
        <p:nvPicPr>
          <p:cNvPr descr="Official logo of the Special Interest Group on the Design of Communication" id="242" name="Google Shape;242;p30"/>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43" name="Google Shape;243;p30"/>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244" name="Google Shape;244;p30"/>
          <p:cNvCxnSpPr/>
          <p:nvPr/>
        </p:nvCxnSpPr>
        <p:spPr>
          <a:xfrm>
            <a:off x="4670500" y="1277650"/>
            <a:ext cx="2526900" cy="0"/>
          </a:xfrm>
          <a:prstGeom prst="straightConnector1">
            <a:avLst/>
          </a:prstGeom>
          <a:noFill/>
          <a:ln cap="flat" cmpd="sng" w="9525">
            <a:solidFill>
              <a:srgbClr val="FF0000"/>
            </a:solidFill>
            <a:prstDash val="solid"/>
            <a:round/>
            <a:headEnd len="med" w="med" type="none"/>
            <a:tailEnd len="med" w="med" type="none"/>
          </a:ln>
        </p:spPr>
      </p:cxnSp>
      <p:pic>
        <p:nvPicPr>
          <p:cNvPr id="245" name="Google Shape;245;p30"/>
          <p:cNvPicPr preferRelativeResize="0"/>
          <p:nvPr/>
        </p:nvPicPr>
        <p:blipFill>
          <a:blip r:embed="rId4">
            <a:alphaModFix/>
          </a:blip>
          <a:stretch>
            <a:fillRect/>
          </a:stretch>
        </p:blipFill>
        <p:spPr>
          <a:xfrm>
            <a:off x="6648000" y="1017725"/>
            <a:ext cx="2038350" cy="2724150"/>
          </a:xfrm>
          <a:prstGeom prst="rect">
            <a:avLst/>
          </a:prstGeom>
          <a:noFill/>
          <a:ln>
            <a:noFill/>
          </a:ln>
        </p:spPr>
      </p:pic>
      <p:pic>
        <p:nvPicPr>
          <p:cNvPr id="246" name="Google Shape;246;p30"/>
          <p:cNvPicPr preferRelativeResize="0"/>
          <p:nvPr/>
        </p:nvPicPr>
        <p:blipFill>
          <a:blip r:embed="rId5">
            <a:alphaModFix/>
          </a:blip>
          <a:stretch>
            <a:fillRect/>
          </a:stretch>
        </p:blipFill>
        <p:spPr>
          <a:xfrm>
            <a:off x="948788" y="3112813"/>
            <a:ext cx="3305175" cy="202882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1"/>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       </a:t>
            </a:r>
            <a:r>
              <a:rPr lang="en" sz="1400"/>
              <a:t>Heretto inserts the element and places the cursor where you can </a:t>
            </a:r>
            <a:br>
              <a:rPr lang="en" sz="1400"/>
            </a:br>
            <a:r>
              <a:rPr lang="en" sz="1400"/>
              <a:t>         enter content.</a:t>
            </a:r>
            <a:br>
              <a:rPr lang="en"/>
            </a:br>
            <a:br>
              <a:rPr lang="en"/>
            </a:br>
            <a:br>
              <a:rPr lang="en"/>
            </a:br>
            <a:br>
              <a:rPr lang="en"/>
            </a:br>
            <a:br>
              <a:rPr lang="en"/>
            </a:br>
            <a:endParaRPr/>
          </a:p>
          <a:p>
            <a:pPr indent="0" lvl="0" marL="457200" rtl="0" algn="l">
              <a:lnSpc>
                <a:spcPct val="100000"/>
              </a:lnSpc>
              <a:spcBef>
                <a:spcPts val="0"/>
              </a:spcBef>
              <a:spcAft>
                <a:spcPts val="0"/>
              </a:spcAft>
              <a:buNone/>
            </a:pPr>
            <a:r>
              <a:t/>
            </a:r>
            <a:endParaRPr sz="2200"/>
          </a:p>
        </p:txBody>
      </p:sp>
      <p:sp>
        <p:nvSpPr>
          <p:cNvPr id="252" name="Google Shape;25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(generic topic)</a:t>
            </a:r>
            <a:endParaRPr/>
          </a:p>
        </p:txBody>
      </p:sp>
      <p:pic>
        <p:nvPicPr>
          <p:cNvPr descr="Official logo of the Special Interest Group on the Design of Communication" id="253" name="Google Shape;253;p31"/>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54" name="Google Shape;254;p31"/>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255" name="Google Shape;255;p31"/>
          <p:cNvPicPr preferRelativeResize="0"/>
          <p:nvPr/>
        </p:nvPicPr>
        <p:blipFill>
          <a:blip r:embed="rId4">
            <a:alphaModFix/>
          </a:blip>
          <a:stretch>
            <a:fillRect/>
          </a:stretch>
        </p:blipFill>
        <p:spPr>
          <a:xfrm>
            <a:off x="896525" y="1738138"/>
            <a:ext cx="4438650" cy="122872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Guidepost</a:t>
            </a:r>
            <a:endParaRPr/>
          </a:p>
        </p:txBody>
      </p:sp>
      <p:sp>
        <p:nvSpPr>
          <p:cNvPr id="75" name="Google Shape;75;p14"/>
          <p:cNvSpPr txBox="1"/>
          <p:nvPr>
            <p:ph idx="1" type="body"/>
          </p:nvPr>
        </p:nvSpPr>
        <p:spPr>
          <a:xfrm>
            <a:off x="311700" y="1000075"/>
            <a:ext cx="2395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Purpose</a:t>
            </a:r>
            <a:endParaRPr/>
          </a:p>
        </p:txBody>
      </p:sp>
      <p:pic>
        <p:nvPicPr>
          <p:cNvPr descr="Official logo of the Special Interest Group on the Design of Communication" id="76" name="Google Shape;76;p14"/>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77" name="Google Shape;77;p14"/>
          <p:cNvSpPr txBox="1"/>
          <p:nvPr>
            <p:ph idx="1" type="body"/>
          </p:nvPr>
        </p:nvSpPr>
        <p:spPr>
          <a:xfrm>
            <a:off x="2755500" y="976525"/>
            <a:ext cx="6076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resource provides step-by-step </a:t>
            </a:r>
            <a:r>
              <a:rPr lang="en"/>
              <a:t>procedures</a:t>
            </a:r>
            <a:r>
              <a:rPr lang="en"/>
              <a:t> for how to author and publish XML DITA content in the Heretto CCMS.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Create DITA topics and maps.</a:t>
            </a:r>
            <a:endParaRPr/>
          </a:p>
          <a:p>
            <a:pPr indent="-342900" lvl="0" marL="457200" rtl="0" algn="l">
              <a:spcBef>
                <a:spcPts val="0"/>
              </a:spcBef>
              <a:spcAft>
                <a:spcPts val="0"/>
              </a:spcAft>
              <a:buSzPts val="1800"/>
              <a:buAutoNum type="arabicPeriod"/>
            </a:pPr>
            <a:r>
              <a:rPr lang="en"/>
              <a:t>Organize publications by linking topics to a map.</a:t>
            </a:r>
            <a:endParaRPr/>
          </a:p>
          <a:p>
            <a:pPr indent="-342900" lvl="0" marL="457200" rtl="0" algn="l">
              <a:spcBef>
                <a:spcPts val="0"/>
              </a:spcBef>
              <a:spcAft>
                <a:spcPts val="0"/>
              </a:spcAft>
              <a:buSzPts val="1800"/>
              <a:buAutoNum type="arabicPeriod"/>
            </a:pPr>
            <a:r>
              <a:rPr lang="en"/>
              <a:t>Add XML content to generic, concept, task, and reference topics.  </a:t>
            </a:r>
            <a:endParaRPr/>
          </a:p>
          <a:p>
            <a:pPr indent="-342900" lvl="0" marL="457200" rtl="0" algn="l">
              <a:spcBef>
                <a:spcPts val="0"/>
              </a:spcBef>
              <a:spcAft>
                <a:spcPts val="0"/>
              </a:spcAft>
              <a:buSzPts val="1800"/>
              <a:buAutoNum type="arabicPeriod"/>
            </a:pPr>
            <a:r>
              <a:rPr lang="en"/>
              <a:t>Generate PDF output from a map.</a:t>
            </a:r>
            <a:endParaRPr/>
          </a:p>
        </p:txBody>
      </p:sp>
      <p:cxnSp>
        <p:nvCxnSpPr>
          <p:cNvPr id="78" name="Google Shape;78;p14"/>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79" name="Google Shape;79;p14"/>
          <p:cNvSpPr txBox="1"/>
          <p:nvPr>
            <p:ph idx="1" type="body"/>
          </p:nvPr>
        </p:nvSpPr>
        <p:spPr>
          <a:xfrm>
            <a:off x="311700" y="2530350"/>
            <a:ext cx="2395500" cy="52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Learning 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Create a DITA topic (generic topic)</a:t>
            </a:r>
            <a:endParaRPr/>
          </a:p>
        </p:txBody>
      </p:sp>
      <p:pic>
        <p:nvPicPr>
          <p:cNvPr descr="Official logo of the Special Interest Group on the Design of Communication" id="261" name="Google Shape;261;p32"/>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262" name="Google Shape;262;p32"/>
          <p:cNvSpPr txBox="1"/>
          <p:nvPr>
            <p:ph idx="1" type="body"/>
          </p:nvPr>
        </p:nvSpPr>
        <p:spPr>
          <a:xfrm>
            <a:off x="348850" y="1017725"/>
            <a:ext cx="8407200" cy="98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What have we accomplished?</a:t>
            </a:r>
            <a:br>
              <a:rPr lang="en"/>
            </a:br>
            <a:endParaRPr sz="2200"/>
          </a:p>
        </p:txBody>
      </p:sp>
      <p:cxnSp>
        <p:nvCxnSpPr>
          <p:cNvPr id="263" name="Google Shape;263;p32"/>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264" name="Google Shape;264;p32"/>
          <p:cNvSpPr/>
          <p:nvPr/>
        </p:nvSpPr>
        <p:spPr>
          <a:xfrm>
            <a:off x="999400" y="1583000"/>
            <a:ext cx="5736528" cy="3420684"/>
          </a:xfrm>
          <a:prstGeom prst="flowChartDocument">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32"/>
          <p:cNvSpPr txBox="1"/>
          <p:nvPr/>
        </p:nvSpPr>
        <p:spPr>
          <a:xfrm>
            <a:off x="1369113" y="1893500"/>
            <a:ext cx="4997100" cy="2725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a:solidFill>
                  <a:schemeClr val="dk1"/>
                </a:solidFill>
              </a:rPr>
              <a:t>The DITA generic topic is the most flexible topic type because it makes no assumption about what sort of content it contains. The generic topic is actually useful as a root (top-most) topic in your map or map branch. You can then nest more specific topic types such as "concept" or "task" beneath these root topics.  </a:t>
            </a:r>
            <a:br>
              <a:rPr lang="en">
                <a:solidFill>
                  <a:schemeClr val="dk1"/>
                </a:solidFill>
              </a:rPr>
            </a:br>
            <a:endParaRPr>
              <a:solidFill>
                <a:schemeClr val="dk1"/>
              </a:solidFill>
            </a:endParaRPr>
          </a:p>
          <a:p>
            <a:pPr indent="-330200" lvl="0" marL="457200" rtl="0" algn="l">
              <a:spcBef>
                <a:spcPts val="0"/>
              </a:spcBef>
              <a:spcAft>
                <a:spcPts val="0"/>
              </a:spcAft>
              <a:buSzPts val="1600"/>
              <a:buAutoNum type="arabicPeriod"/>
            </a:pPr>
            <a:r>
              <a:rPr lang="en">
                <a:solidFill>
                  <a:schemeClr val="dk1"/>
                </a:solidFill>
              </a:rPr>
              <a:t>In linear writing, we might call generic topics "transition sections" or "orientation topics".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cxnSp>
        <p:nvCxnSpPr>
          <p:cNvPr id="270" name="Google Shape;270;p33"/>
          <p:cNvCxnSpPr/>
          <p:nvPr/>
        </p:nvCxnSpPr>
        <p:spPr>
          <a:xfrm>
            <a:off x="3180800" y="4346000"/>
            <a:ext cx="1879200" cy="9900"/>
          </a:xfrm>
          <a:prstGeom prst="straightConnector1">
            <a:avLst/>
          </a:prstGeom>
          <a:noFill/>
          <a:ln cap="flat" cmpd="sng" w="9525">
            <a:solidFill>
              <a:srgbClr val="FF0000"/>
            </a:solidFill>
            <a:prstDash val="solid"/>
            <a:round/>
            <a:headEnd len="med" w="med" type="none"/>
            <a:tailEnd len="med" w="med" type="none"/>
          </a:ln>
        </p:spPr>
      </p:cxnSp>
      <p:sp>
        <p:nvSpPr>
          <p:cNvPr id="271" name="Google Shape;271;p33"/>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Select the folder into which you want to create the </a:t>
            </a:r>
            <a:br>
              <a:rPr lang="en"/>
            </a:br>
            <a:r>
              <a:rPr lang="en"/>
              <a:t>concept topic.</a:t>
            </a:r>
            <a:br>
              <a:rPr lang="en"/>
            </a:br>
            <a:br>
              <a:rPr lang="en"/>
            </a:br>
            <a:r>
              <a:rPr lang="en" sz="1400"/>
              <a:t>Note: At any time you can click your browser refresh button to restore your </a:t>
            </a:r>
            <a:br>
              <a:rPr lang="en" sz="1400"/>
            </a:br>
            <a:r>
              <a:rPr lang="en" sz="1400"/>
              <a:t>initial (Browse) view. </a:t>
            </a:r>
            <a:br>
              <a:rPr lang="en" sz="1400"/>
            </a:br>
            <a:endParaRPr sz="1400"/>
          </a:p>
          <a:p>
            <a:pPr indent="-342900" lvl="0" marL="457200" rtl="0" algn="l">
              <a:lnSpc>
                <a:spcPct val="100000"/>
              </a:lnSpc>
              <a:spcBef>
                <a:spcPts val="0"/>
              </a:spcBef>
              <a:spcAft>
                <a:spcPts val="0"/>
              </a:spcAft>
              <a:buSzPts val="1800"/>
              <a:buAutoNum type="arabicPeriod"/>
            </a:pPr>
            <a:r>
              <a:rPr lang="en"/>
              <a:t>Click the </a:t>
            </a:r>
            <a:r>
              <a:rPr b="1" lang="en"/>
              <a:t>Create New</a:t>
            </a:r>
            <a:r>
              <a:rPr lang="en"/>
              <a:t> button to display a list of available </a:t>
            </a:r>
            <a:br>
              <a:rPr lang="en"/>
            </a:br>
            <a:r>
              <a:rPr lang="en"/>
              <a:t>DITA topic types.</a:t>
            </a:r>
            <a:br>
              <a:rPr lang="en" sz="1400"/>
            </a:br>
            <a:endParaRPr/>
          </a:p>
          <a:p>
            <a:pPr indent="-342900" lvl="0" marL="457200" rtl="0" algn="l">
              <a:lnSpc>
                <a:spcPct val="100000"/>
              </a:lnSpc>
              <a:spcBef>
                <a:spcPts val="0"/>
              </a:spcBef>
              <a:spcAft>
                <a:spcPts val="0"/>
              </a:spcAft>
              <a:buSzPts val="1800"/>
              <a:buAutoNum type="arabicPeriod"/>
            </a:pPr>
            <a:r>
              <a:rPr lang="en"/>
              <a:t>In the list of </a:t>
            </a:r>
            <a:r>
              <a:rPr b="1" lang="en"/>
              <a:t>Topic Types</a:t>
            </a:r>
            <a:r>
              <a:rPr lang="en"/>
              <a:t>, click </a:t>
            </a:r>
            <a:r>
              <a:rPr b="1" lang="en"/>
              <a:t>Concept</a:t>
            </a:r>
            <a:r>
              <a:rPr lang="en"/>
              <a:t>. </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AutoNum type="arabicPeriod"/>
            </a:pPr>
            <a:r>
              <a:rPr lang="en"/>
              <a:t>I</a:t>
            </a:r>
            <a:r>
              <a:rPr lang="en"/>
              <a:t>n the </a:t>
            </a:r>
            <a:r>
              <a:rPr b="1" lang="en"/>
              <a:t>Create New: Concept</a:t>
            </a:r>
            <a:r>
              <a:rPr lang="en"/>
              <a:t> </a:t>
            </a:r>
            <a:br>
              <a:rPr lang="en"/>
            </a:br>
            <a:r>
              <a:rPr lang="en"/>
              <a:t>dialog box, provide a </a:t>
            </a:r>
            <a:br>
              <a:rPr lang="en"/>
            </a:br>
            <a:r>
              <a:rPr lang="en"/>
              <a:t>topic title and a file name.</a:t>
            </a:r>
            <a:endParaRPr sz="2200"/>
          </a:p>
        </p:txBody>
      </p:sp>
      <p:sp>
        <p:nvSpPr>
          <p:cNvPr id="272" name="Google Shape;27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(concept topic)</a:t>
            </a:r>
            <a:endParaRPr/>
          </a:p>
        </p:txBody>
      </p:sp>
      <p:pic>
        <p:nvPicPr>
          <p:cNvPr descr="Official logo of the Special Interest Group on the Design of Communication" id="273" name="Google Shape;273;p33"/>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74" name="Google Shape;274;p33"/>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3"/>
          <p:cNvCxnSpPr/>
          <p:nvPr/>
        </p:nvCxnSpPr>
        <p:spPr>
          <a:xfrm>
            <a:off x="6083925" y="1271075"/>
            <a:ext cx="2526900" cy="0"/>
          </a:xfrm>
          <a:prstGeom prst="straightConnector1">
            <a:avLst/>
          </a:prstGeom>
          <a:noFill/>
          <a:ln cap="flat" cmpd="sng" w="9525">
            <a:solidFill>
              <a:srgbClr val="FF0000"/>
            </a:solidFill>
            <a:prstDash val="solid"/>
            <a:round/>
            <a:headEnd len="med" w="med" type="none"/>
            <a:tailEnd len="med" w="med" type="none"/>
          </a:ln>
        </p:spPr>
      </p:cxnSp>
      <p:pic>
        <p:nvPicPr>
          <p:cNvPr id="276" name="Google Shape;276;p33"/>
          <p:cNvPicPr preferRelativeResize="0"/>
          <p:nvPr/>
        </p:nvPicPr>
        <p:blipFill>
          <a:blip r:embed="rId4">
            <a:alphaModFix/>
          </a:blip>
          <a:stretch>
            <a:fillRect/>
          </a:stretch>
        </p:blipFill>
        <p:spPr>
          <a:xfrm>
            <a:off x="6939202" y="474200"/>
            <a:ext cx="1695600" cy="2300691"/>
          </a:xfrm>
          <a:prstGeom prst="rect">
            <a:avLst/>
          </a:prstGeom>
          <a:noFill/>
          <a:ln>
            <a:noFill/>
          </a:ln>
        </p:spPr>
      </p:pic>
      <p:pic>
        <p:nvPicPr>
          <p:cNvPr id="277" name="Google Shape;277;p33"/>
          <p:cNvPicPr preferRelativeResize="0"/>
          <p:nvPr/>
        </p:nvPicPr>
        <p:blipFill>
          <a:blip r:embed="rId5">
            <a:alphaModFix/>
          </a:blip>
          <a:stretch>
            <a:fillRect/>
          </a:stretch>
        </p:blipFill>
        <p:spPr>
          <a:xfrm>
            <a:off x="2711850" y="2875200"/>
            <a:ext cx="742950" cy="247650"/>
          </a:xfrm>
          <a:prstGeom prst="rect">
            <a:avLst/>
          </a:prstGeom>
          <a:noFill/>
          <a:ln>
            <a:noFill/>
          </a:ln>
        </p:spPr>
      </p:pic>
      <p:cxnSp>
        <p:nvCxnSpPr>
          <p:cNvPr id="278" name="Google Shape;278;p33"/>
          <p:cNvCxnSpPr>
            <a:endCxn id="279" idx="1"/>
          </p:cNvCxnSpPr>
          <p:nvPr/>
        </p:nvCxnSpPr>
        <p:spPr>
          <a:xfrm>
            <a:off x="5060000" y="3556000"/>
            <a:ext cx="1879200" cy="9900"/>
          </a:xfrm>
          <a:prstGeom prst="straightConnector1">
            <a:avLst/>
          </a:prstGeom>
          <a:noFill/>
          <a:ln cap="flat" cmpd="sng" w="9525">
            <a:solidFill>
              <a:srgbClr val="FF0000"/>
            </a:solidFill>
            <a:prstDash val="solid"/>
            <a:round/>
            <a:headEnd len="med" w="med" type="none"/>
            <a:tailEnd len="med" w="med" type="none"/>
          </a:ln>
        </p:spPr>
      </p:cxnSp>
      <p:pic>
        <p:nvPicPr>
          <p:cNvPr id="279" name="Google Shape;279;p33"/>
          <p:cNvPicPr preferRelativeResize="0"/>
          <p:nvPr/>
        </p:nvPicPr>
        <p:blipFill>
          <a:blip r:embed="rId6">
            <a:alphaModFix/>
          </a:blip>
          <a:stretch>
            <a:fillRect/>
          </a:stretch>
        </p:blipFill>
        <p:spPr>
          <a:xfrm>
            <a:off x="6939200" y="2827713"/>
            <a:ext cx="1943100" cy="1476375"/>
          </a:xfrm>
          <a:prstGeom prst="rect">
            <a:avLst/>
          </a:prstGeom>
          <a:noFill/>
          <a:ln>
            <a:noFill/>
          </a:ln>
        </p:spPr>
      </p:pic>
      <p:pic>
        <p:nvPicPr>
          <p:cNvPr id="280" name="Google Shape;280;p33"/>
          <p:cNvPicPr preferRelativeResize="0"/>
          <p:nvPr/>
        </p:nvPicPr>
        <p:blipFill>
          <a:blip r:embed="rId7">
            <a:alphaModFix/>
          </a:blip>
          <a:stretch>
            <a:fillRect/>
          </a:stretch>
        </p:blipFill>
        <p:spPr>
          <a:xfrm>
            <a:off x="3950775" y="3805298"/>
            <a:ext cx="2583200" cy="1183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5"/>
            </a:pPr>
            <a:r>
              <a:rPr lang="en"/>
              <a:t>Click the </a:t>
            </a:r>
            <a:r>
              <a:rPr b="1" lang="en"/>
              <a:t>Create &amp; Edit</a:t>
            </a:r>
            <a:r>
              <a:rPr lang="en"/>
              <a:t> button to create the topic and </a:t>
            </a:r>
            <a:br>
              <a:rPr lang="en"/>
            </a:br>
            <a:r>
              <a:rPr lang="en"/>
              <a:t>to open it in the </a:t>
            </a:r>
            <a:r>
              <a:rPr b="1" lang="en"/>
              <a:t>Topic Editor</a:t>
            </a:r>
            <a:r>
              <a:rPr lang="en"/>
              <a:t>.</a:t>
            </a:r>
            <a:br>
              <a:rPr lang="en"/>
            </a:br>
            <a:endParaRPr sz="1400"/>
          </a:p>
          <a:p>
            <a:pPr indent="-342900" lvl="0" marL="457200" rtl="0" algn="l">
              <a:lnSpc>
                <a:spcPct val="100000"/>
              </a:lnSpc>
              <a:spcBef>
                <a:spcPts val="0"/>
              </a:spcBef>
              <a:spcAft>
                <a:spcPts val="0"/>
              </a:spcAft>
              <a:buSzPts val="1800"/>
              <a:buAutoNum type="arabicPeriod" startAt="5"/>
            </a:pPr>
            <a:r>
              <a:rPr lang="en"/>
              <a:t>Click the </a:t>
            </a:r>
            <a:r>
              <a:rPr b="1" lang="en"/>
              <a:t>Open document in a new tab</a:t>
            </a:r>
            <a:r>
              <a:rPr lang="en"/>
              <a:t> icon.</a:t>
            </a:r>
            <a:br>
              <a:rPr lang="en" sz="1400"/>
            </a:br>
            <a:endParaRPr/>
          </a:p>
          <a:p>
            <a:pPr indent="-342900" lvl="0" marL="457200" rtl="0" algn="l">
              <a:lnSpc>
                <a:spcPct val="100000"/>
              </a:lnSpc>
              <a:spcBef>
                <a:spcPts val="0"/>
              </a:spcBef>
              <a:spcAft>
                <a:spcPts val="0"/>
              </a:spcAft>
              <a:buSzPts val="1800"/>
              <a:buAutoNum type="arabicPeriod" startAt="5"/>
            </a:pPr>
            <a:r>
              <a:rPr lang="en"/>
              <a:t>Click inside the &lt;shortdesc&gt; element and enter text that summarizes the topic.</a:t>
            </a:r>
            <a:br>
              <a:rPr lang="en"/>
            </a:br>
            <a:br>
              <a:rPr lang="en"/>
            </a:br>
            <a:r>
              <a:rPr lang="en"/>
              <a:t> </a:t>
            </a:r>
            <a:endParaRPr/>
          </a:p>
          <a:p>
            <a:pPr indent="0" lvl="0" marL="0" rtl="0" algn="l">
              <a:lnSpc>
                <a:spcPct val="100000"/>
              </a:lnSpc>
              <a:spcBef>
                <a:spcPts val="0"/>
              </a:spcBef>
              <a:spcAft>
                <a:spcPts val="0"/>
              </a:spcAft>
              <a:buNone/>
            </a:pPr>
            <a:r>
              <a:t/>
            </a:r>
            <a:endParaRPr sz="2200"/>
          </a:p>
        </p:txBody>
      </p:sp>
      <p:sp>
        <p:nvSpPr>
          <p:cNvPr id="286" name="Google Shape;28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(concept topic)</a:t>
            </a:r>
            <a:endParaRPr/>
          </a:p>
        </p:txBody>
      </p:sp>
      <p:pic>
        <p:nvPicPr>
          <p:cNvPr descr="Official logo of the Special Interest Group on the Design of Communication" id="287" name="Google Shape;287;p34"/>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88" name="Google Shape;288;p34"/>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4"/>
          <p:cNvCxnSpPr/>
          <p:nvPr/>
        </p:nvCxnSpPr>
        <p:spPr>
          <a:xfrm>
            <a:off x="5580925" y="2008475"/>
            <a:ext cx="1312200" cy="0"/>
          </a:xfrm>
          <a:prstGeom prst="straightConnector1">
            <a:avLst/>
          </a:prstGeom>
          <a:noFill/>
          <a:ln cap="flat" cmpd="sng" w="9525">
            <a:solidFill>
              <a:srgbClr val="FF0000"/>
            </a:solidFill>
            <a:prstDash val="solid"/>
            <a:round/>
            <a:headEnd len="med" w="med" type="none"/>
            <a:tailEnd len="med" w="med" type="none"/>
          </a:ln>
        </p:spPr>
      </p:cxnSp>
      <p:pic>
        <p:nvPicPr>
          <p:cNvPr id="290" name="Google Shape;290;p34"/>
          <p:cNvPicPr preferRelativeResize="0"/>
          <p:nvPr/>
        </p:nvPicPr>
        <p:blipFill>
          <a:blip r:embed="rId4">
            <a:alphaModFix/>
          </a:blip>
          <a:stretch>
            <a:fillRect/>
          </a:stretch>
        </p:blipFill>
        <p:spPr>
          <a:xfrm>
            <a:off x="6813000" y="1589375"/>
            <a:ext cx="2019300" cy="685800"/>
          </a:xfrm>
          <a:prstGeom prst="rect">
            <a:avLst/>
          </a:prstGeom>
          <a:noFill/>
          <a:ln>
            <a:noFill/>
          </a:ln>
        </p:spPr>
      </p:pic>
      <p:pic>
        <p:nvPicPr>
          <p:cNvPr id="291" name="Google Shape;291;p34"/>
          <p:cNvPicPr preferRelativeResize="0"/>
          <p:nvPr/>
        </p:nvPicPr>
        <p:blipFill>
          <a:blip r:embed="rId5">
            <a:alphaModFix/>
          </a:blip>
          <a:stretch>
            <a:fillRect/>
          </a:stretch>
        </p:blipFill>
        <p:spPr>
          <a:xfrm>
            <a:off x="904225" y="3078025"/>
            <a:ext cx="7486650" cy="59055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8"/>
            </a:pPr>
            <a:r>
              <a:rPr lang="en"/>
              <a:t>Click inside the &lt;conbody&gt; and insert a paragraph &lt;p&gt; for content that begins topic content.</a:t>
            </a:r>
            <a:br>
              <a:rPr lang="en"/>
            </a:br>
            <a:br>
              <a:rPr lang="en"/>
            </a:br>
            <a:br>
              <a:rPr lang="en"/>
            </a:br>
            <a:br>
              <a:rPr lang="en"/>
            </a:br>
            <a:br>
              <a:rPr lang="en"/>
            </a:br>
            <a:br>
              <a:rPr lang="en"/>
            </a:br>
            <a:r>
              <a:rPr lang="en" sz="1200"/>
              <a:t>DITA concept topics answer the question, "What is this thing?" Our topic </a:t>
            </a:r>
            <a:br>
              <a:rPr lang="en" sz="1200"/>
            </a:br>
            <a:r>
              <a:rPr lang="en" sz="1200"/>
              <a:t>answers the question, "What is generative AI?" It is useful to place concept </a:t>
            </a:r>
            <a:br>
              <a:rPr lang="en" sz="1200"/>
            </a:br>
            <a:r>
              <a:rPr lang="en" sz="1200"/>
              <a:t>topics toward the top of your map or map branch to help orient the reader.</a:t>
            </a:r>
            <a:br>
              <a:rPr lang="en"/>
            </a:br>
            <a:r>
              <a:rPr lang="en"/>
              <a:t> </a:t>
            </a:r>
            <a:endParaRPr sz="2200"/>
          </a:p>
        </p:txBody>
      </p:sp>
      <p:sp>
        <p:nvSpPr>
          <p:cNvPr id="297" name="Google Shape;29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(concept topic)</a:t>
            </a:r>
            <a:endParaRPr/>
          </a:p>
        </p:txBody>
      </p:sp>
      <p:pic>
        <p:nvPicPr>
          <p:cNvPr descr="Official logo of the Special Interest Group on the Design of Communication" id="298" name="Google Shape;298;p35"/>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299" name="Google Shape;299;p35"/>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300" name="Google Shape;300;p35"/>
          <p:cNvPicPr preferRelativeResize="0"/>
          <p:nvPr/>
        </p:nvPicPr>
        <p:blipFill>
          <a:blip r:embed="rId4">
            <a:alphaModFix/>
          </a:blip>
          <a:stretch>
            <a:fillRect/>
          </a:stretch>
        </p:blipFill>
        <p:spPr>
          <a:xfrm>
            <a:off x="904225" y="1722300"/>
            <a:ext cx="6641505" cy="109390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cxnSp>
        <p:nvCxnSpPr>
          <p:cNvPr id="305" name="Google Shape;305;p36"/>
          <p:cNvCxnSpPr/>
          <p:nvPr/>
        </p:nvCxnSpPr>
        <p:spPr>
          <a:xfrm>
            <a:off x="3180800" y="4346000"/>
            <a:ext cx="1879200" cy="9900"/>
          </a:xfrm>
          <a:prstGeom prst="straightConnector1">
            <a:avLst/>
          </a:prstGeom>
          <a:noFill/>
          <a:ln cap="flat" cmpd="sng" w="9525">
            <a:solidFill>
              <a:srgbClr val="FF0000"/>
            </a:solidFill>
            <a:prstDash val="solid"/>
            <a:round/>
            <a:headEnd len="med" w="med" type="none"/>
            <a:tailEnd len="med" w="med" type="none"/>
          </a:ln>
        </p:spPr>
      </p:cxnSp>
      <p:sp>
        <p:nvSpPr>
          <p:cNvPr id="306" name="Google Shape;306;p36"/>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Select the folder into which you want to create the </a:t>
            </a:r>
            <a:br>
              <a:rPr lang="en"/>
            </a:br>
            <a:r>
              <a:rPr lang="en"/>
              <a:t>task topic.</a:t>
            </a:r>
            <a:br>
              <a:rPr lang="en"/>
            </a:br>
            <a:br>
              <a:rPr lang="en"/>
            </a:br>
            <a:r>
              <a:rPr lang="en" sz="1400"/>
              <a:t>Note: At any time you can click your browser refresh button to restore your </a:t>
            </a:r>
            <a:br>
              <a:rPr lang="en" sz="1400"/>
            </a:br>
            <a:r>
              <a:rPr lang="en" sz="1400"/>
              <a:t>initial (Browse) view. </a:t>
            </a:r>
            <a:br>
              <a:rPr lang="en" sz="1400"/>
            </a:br>
            <a:endParaRPr sz="1400"/>
          </a:p>
          <a:p>
            <a:pPr indent="-342900" lvl="0" marL="457200" rtl="0" algn="l">
              <a:lnSpc>
                <a:spcPct val="100000"/>
              </a:lnSpc>
              <a:spcBef>
                <a:spcPts val="0"/>
              </a:spcBef>
              <a:spcAft>
                <a:spcPts val="0"/>
              </a:spcAft>
              <a:buSzPts val="1800"/>
              <a:buAutoNum type="arabicPeriod"/>
            </a:pPr>
            <a:r>
              <a:rPr lang="en"/>
              <a:t>Click the </a:t>
            </a:r>
            <a:r>
              <a:rPr b="1" lang="en"/>
              <a:t>Create New</a:t>
            </a:r>
            <a:r>
              <a:rPr lang="en"/>
              <a:t> button to display a list of available </a:t>
            </a:r>
            <a:br>
              <a:rPr lang="en"/>
            </a:br>
            <a:r>
              <a:rPr lang="en"/>
              <a:t>DITA topic types.</a:t>
            </a:r>
            <a:br>
              <a:rPr lang="en" sz="1400"/>
            </a:br>
            <a:endParaRPr/>
          </a:p>
          <a:p>
            <a:pPr indent="-342900" lvl="0" marL="457200" rtl="0" algn="l">
              <a:lnSpc>
                <a:spcPct val="100000"/>
              </a:lnSpc>
              <a:spcBef>
                <a:spcPts val="0"/>
              </a:spcBef>
              <a:spcAft>
                <a:spcPts val="0"/>
              </a:spcAft>
              <a:buSzPts val="1800"/>
              <a:buAutoNum type="arabicPeriod"/>
            </a:pPr>
            <a:r>
              <a:rPr lang="en"/>
              <a:t>In the list of </a:t>
            </a:r>
            <a:r>
              <a:rPr b="1" lang="en"/>
              <a:t>Topic Types</a:t>
            </a:r>
            <a:r>
              <a:rPr lang="en"/>
              <a:t>, click </a:t>
            </a:r>
            <a:r>
              <a:rPr b="1" lang="en"/>
              <a:t>Task</a:t>
            </a:r>
            <a:r>
              <a:rPr lang="en"/>
              <a:t>. </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AutoNum type="arabicPeriod"/>
            </a:pPr>
            <a:r>
              <a:rPr lang="en"/>
              <a:t>In the </a:t>
            </a:r>
            <a:r>
              <a:rPr b="1" lang="en"/>
              <a:t>Create New: Task</a:t>
            </a:r>
            <a:r>
              <a:rPr lang="en"/>
              <a:t> </a:t>
            </a:r>
            <a:br>
              <a:rPr lang="en"/>
            </a:br>
            <a:r>
              <a:rPr lang="en"/>
              <a:t>dialog box, provide a </a:t>
            </a:r>
            <a:br>
              <a:rPr lang="en"/>
            </a:br>
            <a:r>
              <a:rPr lang="en"/>
              <a:t>topic title and a file name.</a:t>
            </a:r>
            <a:endParaRPr sz="2200"/>
          </a:p>
        </p:txBody>
      </p:sp>
      <p:sp>
        <p:nvSpPr>
          <p:cNvPr id="307" name="Google Shape;30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(task topic)</a:t>
            </a:r>
            <a:endParaRPr/>
          </a:p>
        </p:txBody>
      </p:sp>
      <p:pic>
        <p:nvPicPr>
          <p:cNvPr descr="Official logo of the Special Interest Group on the Design of Communication" id="308" name="Google Shape;308;p36"/>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09" name="Google Shape;309;p36"/>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310" name="Google Shape;310;p36"/>
          <p:cNvCxnSpPr/>
          <p:nvPr/>
        </p:nvCxnSpPr>
        <p:spPr>
          <a:xfrm>
            <a:off x="6083925" y="1271075"/>
            <a:ext cx="2526900" cy="0"/>
          </a:xfrm>
          <a:prstGeom prst="straightConnector1">
            <a:avLst/>
          </a:prstGeom>
          <a:noFill/>
          <a:ln cap="flat" cmpd="sng" w="9525">
            <a:solidFill>
              <a:srgbClr val="FF0000"/>
            </a:solidFill>
            <a:prstDash val="solid"/>
            <a:round/>
            <a:headEnd len="med" w="med" type="none"/>
            <a:tailEnd len="med" w="med" type="none"/>
          </a:ln>
        </p:spPr>
      </p:cxnSp>
      <p:pic>
        <p:nvPicPr>
          <p:cNvPr id="311" name="Google Shape;311;p36"/>
          <p:cNvPicPr preferRelativeResize="0"/>
          <p:nvPr/>
        </p:nvPicPr>
        <p:blipFill>
          <a:blip r:embed="rId4">
            <a:alphaModFix/>
          </a:blip>
          <a:stretch>
            <a:fillRect/>
          </a:stretch>
        </p:blipFill>
        <p:spPr>
          <a:xfrm>
            <a:off x="6939202" y="474200"/>
            <a:ext cx="1695600" cy="2300691"/>
          </a:xfrm>
          <a:prstGeom prst="rect">
            <a:avLst/>
          </a:prstGeom>
          <a:noFill/>
          <a:ln>
            <a:noFill/>
          </a:ln>
        </p:spPr>
      </p:pic>
      <p:pic>
        <p:nvPicPr>
          <p:cNvPr id="312" name="Google Shape;312;p36"/>
          <p:cNvPicPr preferRelativeResize="0"/>
          <p:nvPr/>
        </p:nvPicPr>
        <p:blipFill>
          <a:blip r:embed="rId5">
            <a:alphaModFix/>
          </a:blip>
          <a:stretch>
            <a:fillRect/>
          </a:stretch>
        </p:blipFill>
        <p:spPr>
          <a:xfrm>
            <a:off x="2711850" y="2875200"/>
            <a:ext cx="742950" cy="247650"/>
          </a:xfrm>
          <a:prstGeom prst="rect">
            <a:avLst/>
          </a:prstGeom>
          <a:noFill/>
          <a:ln>
            <a:noFill/>
          </a:ln>
        </p:spPr>
      </p:pic>
      <p:cxnSp>
        <p:nvCxnSpPr>
          <p:cNvPr id="313" name="Google Shape;313;p36"/>
          <p:cNvCxnSpPr>
            <a:endCxn id="314" idx="1"/>
          </p:cNvCxnSpPr>
          <p:nvPr/>
        </p:nvCxnSpPr>
        <p:spPr>
          <a:xfrm>
            <a:off x="5060000" y="3556000"/>
            <a:ext cx="1879200" cy="9900"/>
          </a:xfrm>
          <a:prstGeom prst="straightConnector1">
            <a:avLst/>
          </a:prstGeom>
          <a:noFill/>
          <a:ln cap="flat" cmpd="sng" w="9525">
            <a:solidFill>
              <a:srgbClr val="FF0000"/>
            </a:solidFill>
            <a:prstDash val="solid"/>
            <a:round/>
            <a:headEnd len="med" w="med" type="none"/>
            <a:tailEnd len="med" w="med" type="none"/>
          </a:ln>
        </p:spPr>
      </p:cxnSp>
      <p:pic>
        <p:nvPicPr>
          <p:cNvPr id="315" name="Google Shape;315;p36"/>
          <p:cNvPicPr preferRelativeResize="0"/>
          <p:nvPr/>
        </p:nvPicPr>
        <p:blipFill>
          <a:blip r:embed="rId6">
            <a:alphaModFix/>
          </a:blip>
          <a:stretch>
            <a:fillRect/>
          </a:stretch>
        </p:blipFill>
        <p:spPr>
          <a:xfrm>
            <a:off x="6939200" y="2875188"/>
            <a:ext cx="1943100" cy="1476375"/>
          </a:xfrm>
          <a:prstGeom prst="rect">
            <a:avLst/>
          </a:prstGeom>
          <a:noFill/>
          <a:ln>
            <a:noFill/>
          </a:ln>
        </p:spPr>
      </p:pic>
      <p:pic>
        <p:nvPicPr>
          <p:cNvPr id="316" name="Google Shape;316;p36"/>
          <p:cNvPicPr preferRelativeResize="0"/>
          <p:nvPr/>
        </p:nvPicPr>
        <p:blipFill>
          <a:blip r:embed="rId7">
            <a:alphaModFix/>
          </a:blip>
          <a:stretch>
            <a:fillRect/>
          </a:stretch>
        </p:blipFill>
        <p:spPr>
          <a:xfrm>
            <a:off x="3807050" y="3712900"/>
            <a:ext cx="2647950" cy="135255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7"/>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5"/>
            </a:pPr>
            <a:r>
              <a:rPr lang="en"/>
              <a:t>Click the </a:t>
            </a:r>
            <a:r>
              <a:rPr b="1" lang="en"/>
              <a:t>Create &amp; Edit</a:t>
            </a:r>
            <a:r>
              <a:rPr lang="en"/>
              <a:t> button to create the topic and </a:t>
            </a:r>
            <a:br>
              <a:rPr lang="en"/>
            </a:br>
            <a:r>
              <a:rPr lang="en"/>
              <a:t>to open it in the </a:t>
            </a:r>
            <a:r>
              <a:rPr b="1" lang="en"/>
              <a:t>Topic Editor</a:t>
            </a:r>
            <a:r>
              <a:rPr lang="en"/>
              <a:t>.</a:t>
            </a:r>
            <a:br>
              <a:rPr lang="en"/>
            </a:br>
            <a:endParaRPr sz="1400"/>
          </a:p>
          <a:p>
            <a:pPr indent="-342900" lvl="0" marL="457200" rtl="0" algn="l">
              <a:lnSpc>
                <a:spcPct val="100000"/>
              </a:lnSpc>
              <a:spcBef>
                <a:spcPts val="0"/>
              </a:spcBef>
              <a:spcAft>
                <a:spcPts val="0"/>
              </a:spcAft>
              <a:buSzPts val="1800"/>
              <a:buAutoNum type="arabicPeriod" startAt="5"/>
            </a:pPr>
            <a:r>
              <a:rPr lang="en"/>
              <a:t>Click the </a:t>
            </a:r>
            <a:r>
              <a:rPr b="1" lang="en"/>
              <a:t>Open document in a new tab</a:t>
            </a:r>
            <a:r>
              <a:rPr lang="en"/>
              <a:t> icon.</a:t>
            </a:r>
            <a:br>
              <a:rPr lang="en" sz="1400"/>
            </a:br>
            <a:endParaRPr/>
          </a:p>
          <a:p>
            <a:pPr indent="-342900" lvl="0" marL="457200" rtl="0" algn="l">
              <a:lnSpc>
                <a:spcPct val="100000"/>
              </a:lnSpc>
              <a:spcBef>
                <a:spcPts val="0"/>
              </a:spcBef>
              <a:spcAft>
                <a:spcPts val="0"/>
              </a:spcAft>
              <a:buSzPts val="1800"/>
              <a:buAutoNum type="arabicPeriod" startAt="5"/>
            </a:pPr>
            <a:r>
              <a:rPr lang="en"/>
              <a:t>Click inside the &lt;shortdesc&gt; element and enter text that summarizes the topic.</a:t>
            </a:r>
            <a:br>
              <a:rPr lang="en"/>
            </a:br>
            <a:br>
              <a:rPr lang="en"/>
            </a:br>
            <a:endParaRPr/>
          </a:p>
          <a:p>
            <a:pPr indent="-342900" lvl="0" marL="457200" rtl="0" algn="l">
              <a:lnSpc>
                <a:spcPct val="100000"/>
              </a:lnSpc>
              <a:spcBef>
                <a:spcPts val="0"/>
              </a:spcBef>
              <a:spcAft>
                <a:spcPts val="0"/>
              </a:spcAft>
              <a:buSzPts val="1800"/>
              <a:buAutoNum type="arabicPeriod" startAt="5"/>
            </a:pPr>
            <a:r>
              <a:rPr lang="en"/>
              <a:t>Click inside the &lt;taskbody&gt; &lt;context&gt; element and describe the context for the task.</a:t>
            </a:r>
            <a:br>
              <a:rPr lang="en"/>
            </a:br>
            <a:br>
              <a:rPr lang="en"/>
            </a:br>
            <a:r>
              <a:rPr lang="en"/>
              <a:t> </a:t>
            </a:r>
            <a:endParaRPr/>
          </a:p>
          <a:p>
            <a:pPr indent="0" lvl="0" marL="0" rtl="0" algn="l">
              <a:lnSpc>
                <a:spcPct val="100000"/>
              </a:lnSpc>
              <a:spcBef>
                <a:spcPts val="0"/>
              </a:spcBef>
              <a:spcAft>
                <a:spcPts val="0"/>
              </a:spcAft>
              <a:buNone/>
            </a:pPr>
            <a:r>
              <a:t/>
            </a:r>
            <a:endParaRPr sz="2200"/>
          </a:p>
        </p:txBody>
      </p:sp>
      <p:sp>
        <p:nvSpPr>
          <p:cNvPr id="322" name="Google Shape;32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(task topic)</a:t>
            </a:r>
            <a:endParaRPr/>
          </a:p>
        </p:txBody>
      </p:sp>
      <p:pic>
        <p:nvPicPr>
          <p:cNvPr descr="Official logo of the Special Interest Group on the Design of Communication" id="323" name="Google Shape;323;p37"/>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24" name="Google Shape;324;p37"/>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325" name="Google Shape;325;p37"/>
          <p:cNvCxnSpPr/>
          <p:nvPr/>
        </p:nvCxnSpPr>
        <p:spPr>
          <a:xfrm>
            <a:off x="5580925" y="2008475"/>
            <a:ext cx="1312200" cy="0"/>
          </a:xfrm>
          <a:prstGeom prst="straightConnector1">
            <a:avLst/>
          </a:prstGeom>
          <a:noFill/>
          <a:ln cap="flat" cmpd="sng" w="9525">
            <a:solidFill>
              <a:srgbClr val="FF0000"/>
            </a:solidFill>
            <a:prstDash val="solid"/>
            <a:round/>
            <a:headEnd len="med" w="med" type="none"/>
            <a:tailEnd len="med" w="med" type="none"/>
          </a:ln>
        </p:spPr>
      </p:cxnSp>
      <p:pic>
        <p:nvPicPr>
          <p:cNvPr id="326" name="Google Shape;326;p37"/>
          <p:cNvPicPr preferRelativeResize="0"/>
          <p:nvPr/>
        </p:nvPicPr>
        <p:blipFill>
          <a:blip r:embed="rId4">
            <a:alphaModFix/>
          </a:blip>
          <a:stretch>
            <a:fillRect/>
          </a:stretch>
        </p:blipFill>
        <p:spPr>
          <a:xfrm>
            <a:off x="6813000" y="1589375"/>
            <a:ext cx="2019300" cy="685800"/>
          </a:xfrm>
          <a:prstGeom prst="rect">
            <a:avLst/>
          </a:prstGeom>
          <a:noFill/>
          <a:ln>
            <a:noFill/>
          </a:ln>
        </p:spPr>
      </p:pic>
      <p:pic>
        <p:nvPicPr>
          <p:cNvPr id="327" name="Google Shape;327;p37"/>
          <p:cNvPicPr preferRelativeResize="0"/>
          <p:nvPr/>
        </p:nvPicPr>
        <p:blipFill>
          <a:blip r:embed="rId5">
            <a:alphaModFix/>
          </a:blip>
          <a:stretch>
            <a:fillRect/>
          </a:stretch>
        </p:blipFill>
        <p:spPr>
          <a:xfrm>
            <a:off x="912213" y="3085563"/>
            <a:ext cx="7648575" cy="333375"/>
          </a:xfrm>
          <a:prstGeom prst="rect">
            <a:avLst/>
          </a:prstGeom>
          <a:noFill/>
          <a:ln cap="flat" cmpd="sng" w="9525">
            <a:solidFill>
              <a:srgbClr val="595959"/>
            </a:solidFill>
            <a:prstDash val="solid"/>
            <a:round/>
            <a:headEnd len="sm" w="sm" type="none"/>
            <a:tailEnd len="sm" w="sm" type="none"/>
          </a:ln>
        </p:spPr>
      </p:pic>
      <p:pic>
        <p:nvPicPr>
          <p:cNvPr id="328" name="Google Shape;328;p37"/>
          <p:cNvPicPr preferRelativeResize="0"/>
          <p:nvPr/>
        </p:nvPicPr>
        <p:blipFill>
          <a:blip r:embed="rId6">
            <a:alphaModFix/>
          </a:blip>
          <a:stretch>
            <a:fillRect/>
          </a:stretch>
        </p:blipFill>
        <p:spPr>
          <a:xfrm>
            <a:off x="912225" y="4162313"/>
            <a:ext cx="5314950" cy="65722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8"/>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9"/>
            </a:pPr>
            <a:r>
              <a:rPr lang="en"/>
              <a:t>In the &lt;steps&gt; element, specify the following &lt;step&gt; elements for the procedure.</a:t>
            </a:r>
            <a:br>
              <a:rPr lang="en"/>
            </a:br>
            <a:br>
              <a:rPr lang="en"/>
            </a:br>
            <a:br>
              <a:rPr lang="en"/>
            </a:br>
            <a:br>
              <a:rPr lang="en"/>
            </a:br>
            <a:br>
              <a:rPr lang="en"/>
            </a:br>
            <a:br>
              <a:rPr lang="en"/>
            </a:br>
            <a:r>
              <a:rPr lang="en" sz="1200"/>
              <a:t>DITA task topics answer the question, "How do I use this thing?"</a:t>
            </a:r>
            <a:br>
              <a:rPr lang="en"/>
            </a:br>
            <a:r>
              <a:rPr lang="en"/>
              <a:t> </a:t>
            </a:r>
            <a:endParaRPr sz="2200"/>
          </a:p>
        </p:txBody>
      </p:sp>
      <p:sp>
        <p:nvSpPr>
          <p:cNvPr id="334" name="Google Shape;33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(task topic)</a:t>
            </a:r>
            <a:endParaRPr/>
          </a:p>
        </p:txBody>
      </p:sp>
      <p:pic>
        <p:nvPicPr>
          <p:cNvPr descr="Official logo of the Special Interest Group on the Design of Communication" id="335" name="Google Shape;335;p38"/>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36" name="Google Shape;336;p38"/>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337" name="Google Shape;337;p38"/>
          <p:cNvPicPr preferRelativeResize="0"/>
          <p:nvPr/>
        </p:nvPicPr>
        <p:blipFill>
          <a:blip r:embed="rId4">
            <a:alphaModFix/>
          </a:blip>
          <a:stretch>
            <a:fillRect/>
          </a:stretch>
        </p:blipFill>
        <p:spPr>
          <a:xfrm>
            <a:off x="906049" y="1742424"/>
            <a:ext cx="5166776" cy="123685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cxnSp>
        <p:nvCxnSpPr>
          <p:cNvPr id="342" name="Google Shape;342;p39"/>
          <p:cNvCxnSpPr/>
          <p:nvPr/>
        </p:nvCxnSpPr>
        <p:spPr>
          <a:xfrm>
            <a:off x="5288600" y="3556000"/>
            <a:ext cx="1879200" cy="9900"/>
          </a:xfrm>
          <a:prstGeom prst="straightConnector1">
            <a:avLst/>
          </a:prstGeom>
          <a:noFill/>
          <a:ln cap="flat" cmpd="sng" w="9525">
            <a:solidFill>
              <a:srgbClr val="FF0000"/>
            </a:solidFill>
            <a:prstDash val="solid"/>
            <a:round/>
            <a:headEnd len="med" w="med" type="none"/>
            <a:tailEnd len="med" w="med" type="none"/>
          </a:ln>
        </p:spPr>
      </p:cxnSp>
      <p:cxnSp>
        <p:nvCxnSpPr>
          <p:cNvPr id="343" name="Google Shape;343;p39"/>
          <p:cNvCxnSpPr/>
          <p:nvPr/>
        </p:nvCxnSpPr>
        <p:spPr>
          <a:xfrm>
            <a:off x="3180800" y="4346000"/>
            <a:ext cx="1879200" cy="9900"/>
          </a:xfrm>
          <a:prstGeom prst="straightConnector1">
            <a:avLst/>
          </a:prstGeom>
          <a:noFill/>
          <a:ln cap="flat" cmpd="sng" w="9525">
            <a:solidFill>
              <a:srgbClr val="FF0000"/>
            </a:solidFill>
            <a:prstDash val="solid"/>
            <a:round/>
            <a:headEnd len="med" w="med" type="none"/>
            <a:tailEnd len="med" w="med" type="none"/>
          </a:ln>
        </p:spPr>
      </p:cxnSp>
      <p:sp>
        <p:nvSpPr>
          <p:cNvPr id="344" name="Google Shape;344;p39"/>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Select the folder into which you want to create the </a:t>
            </a:r>
            <a:br>
              <a:rPr lang="en"/>
            </a:br>
            <a:r>
              <a:rPr lang="en"/>
              <a:t>reference topic.</a:t>
            </a:r>
            <a:br>
              <a:rPr lang="en"/>
            </a:br>
            <a:br>
              <a:rPr lang="en"/>
            </a:br>
            <a:r>
              <a:rPr lang="en" sz="1400"/>
              <a:t>Note: At any time you can click your browser refresh button to restore your </a:t>
            </a:r>
            <a:br>
              <a:rPr lang="en" sz="1400"/>
            </a:br>
            <a:r>
              <a:rPr lang="en" sz="1400"/>
              <a:t>initial (Browse) view. </a:t>
            </a:r>
            <a:br>
              <a:rPr lang="en" sz="1400"/>
            </a:br>
            <a:endParaRPr sz="1400"/>
          </a:p>
          <a:p>
            <a:pPr indent="-342900" lvl="0" marL="457200" rtl="0" algn="l">
              <a:lnSpc>
                <a:spcPct val="100000"/>
              </a:lnSpc>
              <a:spcBef>
                <a:spcPts val="0"/>
              </a:spcBef>
              <a:spcAft>
                <a:spcPts val="0"/>
              </a:spcAft>
              <a:buSzPts val="1800"/>
              <a:buAutoNum type="arabicPeriod"/>
            </a:pPr>
            <a:r>
              <a:rPr lang="en"/>
              <a:t>Click the </a:t>
            </a:r>
            <a:r>
              <a:rPr b="1" lang="en"/>
              <a:t>Create New</a:t>
            </a:r>
            <a:r>
              <a:rPr lang="en"/>
              <a:t> button to display a list of available </a:t>
            </a:r>
            <a:br>
              <a:rPr lang="en"/>
            </a:br>
            <a:r>
              <a:rPr lang="en"/>
              <a:t>DITA topic types.</a:t>
            </a:r>
            <a:br>
              <a:rPr lang="en" sz="1400"/>
            </a:br>
            <a:endParaRPr/>
          </a:p>
          <a:p>
            <a:pPr indent="-342900" lvl="0" marL="457200" rtl="0" algn="l">
              <a:lnSpc>
                <a:spcPct val="100000"/>
              </a:lnSpc>
              <a:spcBef>
                <a:spcPts val="0"/>
              </a:spcBef>
              <a:spcAft>
                <a:spcPts val="0"/>
              </a:spcAft>
              <a:buSzPts val="1800"/>
              <a:buAutoNum type="arabicPeriod"/>
            </a:pPr>
            <a:r>
              <a:rPr lang="en"/>
              <a:t>In the list of </a:t>
            </a:r>
            <a:r>
              <a:rPr b="1" lang="en"/>
              <a:t>Topic Types</a:t>
            </a:r>
            <a:r>
              <a:rPr lang="en"/>
              <a:t>, click </a:t>
            </a:r>
            <a:r>
              <a:rPr b="1" lang="en"/>
              <a:t>Reference</a:t>
            </a:r>
            <a:r>
              <a:rPr lang="en"/>
              <a:t>. </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AutoNum type="arabicPeriod"/>
            </a:pPr>
            <a:r>
              <a:rPr lang="en"/>
              <a:t>In the </a:t>
            </a:r>
            <a:r>
              <a:rPr b="1" lang="en"/>
              <a:t>Create New: </a:t>
            </a:r>
            <a:br>
              <a:rPr b="1" lang="en"/>
            </a:br>
            <a:r>
              <a:rPr b="1" lang="en"/>
              <a:t>Reference </a:t>
            </a:r>
            <a:r>
              <a:rPr lang="en"/>
              <a:t>dialog box,</a:t>
            </a:r>
            <a:br>
              <a:rPr lang="en"/>
            </a:br>
            <a:r>
              <a:rPr lang="en"/>
              <a:t>provide a topic title </a:t>
            </a:r>
            <a:br>
              <a:rPr lang="en"/>
            </a:br>
            <a:r>
              <a:rPr lang="en"/>
              <a:t>and a file name.</a:t>
            </a:r>
            <a:endParaRPr sz="2200"/>
          </a:p>
        </p:txBody>
      </p:sp>
      <p:sp>
        <p:nvSpPr>
          <p:cNvPr id="345" name="Google Shape;34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(reference topic)</a:t>
            </a:r>
            <a:endParaRPr/>
          </a:p>
        </p:txBody>
      </p:sp>
      <p:pic>
        <p:nvPicPr>
          <p:cNvPr descr="Official logo of the Special Interest Group on the Design of Communication" id="346" name="Google Shape;346;p39"/>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47" name="Google Shape;347;p39"/>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348" name="Google Shape;348;p39"/>
          <p:cNvCxnSpPr/>
          <p:nvPr/>
        </p:nvCxnSpPr>
        <p:spPr>
          <a:xfrm>
            <a:off x="6083925" y="1271075"/>
            <a:ext cx="2526900" cy="0"/>
          </a:xfrm>
          <a:prstGeom prst="straightConnector1">
            <a:avLst/>
          </a:prstGeom>
          <a:noFill/>
          <a:ln cap="flat" cmpd="sng" w="9525">
            <a:solidFill>
              <a:srgbClr val="FF0000"/>
            </a:solidFill>
            <a:prstDash val="solid"/>
            <a:round/>
            <a:headEnd len="med" w="med" type="none"/>
            <a:tailEnd len="med" w="med" type="none"/>
          </a:ln>
        </p:spPr>
      </p:cxnSp>
      <p:pic>
        <p:nvPicPr>
          <p:cNvPr id="349" name="Google Shape;349;p39"/>
          <p:cNvPicPr preferRelativeResize="0"/>
          <p:nvPr/>
        </p:nvPicPr>
        <p:blipFill>
          <a:blip r:embed="rId4">
            <a:alphaModFix/>
          </a:blip>
          <a:stretch>
            <a:fillRect/>
          </a:stretch>
        </p:blipFill>
        <p:spPr>
          <a:xfrm>
            <a:off x="6939202" y="474200"/>
            <a:ext cx="1695600" cy="2300691"/>
          </a:xfrm>
          <a:prstGeom prst="rect">
            <a:avLst/>
          </a:prstGeom>
          <a:noFill/>
          <a:ln>
            <a:noFill/>
          </a:ln>
        </p:spPr>
      </p:pic>
      <p:pic>
        <p:nvPicPr>
          <p:cNvPr id="350" name="Google Shape;350;p39"/>
          <p:cNvPicPr preferRelativeResize="0"/>
          <p:nvPr/>
        </p:nvPicPr>
        <p:blipFill>
          <a:blip r:embed="rId5">
            <a:alphaModFix/>
          </a:blip>
          <a:stretch>
            <a:fillRect/>
          </a:stretch>
        </p:blipFill>
        <p:spPr>
          <a:xfrm>
            <a:off x="2711850" y="2875200"/>
            <a:ext cx="742950" cy="247650"/>
          </a:xfrm>
          <a:prstGeom prst="rect">
            <a:avLst/>
          </a:prstGeom>
          <a:noFill/>
          <a:ln>
            <a:noFill/>
          </a:ln>
        </p:spPr>
      </p:pic>
      <p:pic>
        <p:nvPicPr>
          <p:cNvPr id="351" name="Google Shape;351;p39"/>
          <p:cNvPicPr preferRelativeResize="0"/>
          <p:nvPr/>
        </p:nvPicPr>
        <p:blipFill>
          <a:blip r:embed="rId6">
            <a:alphaModFix/>
          </a:blip>
          <a:stretch>
            <a:fillRect/>
          </a:stretch>
        </p:blipFill>
        <p:spPr>
          <a:xfrm>
            <a:off x="6939200" y="2822750"/>
            <a:ext cx="1943100" cy="1476375"/>
          </a:xfrm>
          <a:prstGeom prst="rect">
            <a:avLst/>
          </a:prstGeom>
          <a:noFill/>
          <a:ln>
            <a:noFill/>
          </a:ln>
        </p:spPr>
      </p:pic>
      <p:pic>
        <p:nvPicPr>
          <p:cNvPr id="352" name="Google Shape;352;p39"/>
          <p:cNvPicPr preferRelativeResize="0"/>
          <p:nvPr/>
        </p:nvPicPr>
        <p:blipFill>
          <a:blip r:embed="rId7">
            <a:alphaModFix/>
          </a:blip>
          <a:stretch>
            <a:fillRect/>
          </a:stretch>
        </p:blipFill>
        <p:spPr>
          <a:xfrm>
            <a:off x="3553763" y="3760513"/>
            <a:ext cx="3000375" cy="130492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5"/>
            </a:pPr>
            <a:r>
              <a:rPr lang="en"/>
              <a:t>Click the </a:t>
            </a:r>
            <a:r>
              <a:rPr b="1" lang="en"/>
              <a:t>Create &amp; Edit</a:t>
            </a:r>
            <a:r>
              <a:rPr lang="en"/>
              <a:t> button to create the topic and </a:t>
            </a:r>
            <a:br>
              <a:rPr lang="en"/>
            </a:br>
            <a:r>
              <a:rPr lang="en"/>
              <a:t>to open it in the </a:t>
            </a:r>
            <a:r>
              <a:rPr b="1" lang="en"/>
              <a:t>Topic Editor</a:t>
            </a:r>
            <a:r>
              <a:rPr lang="en"/>
              <a:t>.</a:t>
            </a:r>
            <a:br>
              <a:rPr lang="en"/>
            </a:br>
            <a:endParaRPr sz="1400"/>
          </a:p>
          <a:p>
            <a:pPr indent="-342900" lvl="0" marL="457200" rtl="0" algn="l">
              <a:lnSpc>
                <a:spcPct val="100000"/>
              </a:lnSpc>
              <a:spcBef>
                <a:spcPts val="0"/>
              </a:spcBef>
              <a:spcAft>
                <a:spcPts val="0"/>
              </a:spcAft>
              <a:buSzPts val="1800"/>
              <a:buAutoNum type="arabicPeriod" startAt="5"/>
            </a:pPr>
            <a:r>
              <a:rPr lang="en"/>
              <a:t>Click the </a:t>
            </a:r>
            <a:r>
              <a:rPr b="1" lang="en"/>
              <a:t>Open document in a new tab</a:t>
            </a:r>
            <a:r>
              <a:rPr lang="en"/>
              <a:t> icon.</a:t>
            </a:r>
            <a:br>
              <a:rPr lang="en" sz="1400"/>
            </a:br>
            <a:endParaRPr/>
          </a:p>
          <a:p>
            <a:pPr indent="-342900" lvl="0" marL="457200" rtl="0" algn="l">
              <a:lnSpc>
                <a:spcPct val="100000"/>
              </a:lnSpc>
              <a:spcBef>
                <a:spcPts val="0"/>
              </a:spcBef>
              <a:spcAft>
                <a:spcPts val="0"/>
              </a:spcAft>
              <a:buSzPts val="1800"/>
              <a:buAutoNum type="arabicPeriod" startAt="5"/>
            </a:pPr>
            <a:r>
              <a:rPr lang="en"/>
              <a:t>Click inside the &lt;shortdesc&gt; element and enter text that summarizes the topic.</a:t>
            </a:r>
            <a:br>
              <a:rPr lang="en"/>
            </a:br>
            <a:br>
              <a:rPr lang="en"/>
            </a:br>
            <a:endParaRPr/>
          </a:p>
          <a:p>
            <a:pPr indent="0" lvl="0" marL="457200" rtl="0" algn="l">
              <a:lnSpc>
                <a:spcPct val="100000"/>
              </a:lnSpc>
              <a:spcBef>
                <a:spcPts val="0"/>
              </a:spcBef>
              <a:spcAft>
                <a:spcPts val="0"/>
              </a:spcAft>
              <a:buNone/>
            </a:pPr>
            <a:br>
              <a:rPr lang="en"/>
            </a:br>
            <a:br>
              <a:rPr lang="en"/>
            </a:br>
            <a:r>
              <a:rPr lang="en"/>
              <a:t> </a:t>
            </a:r>
            <a:endParaRPr/>
          </a:p>
          <a:p>
            <a:pPr indent="0" lvl="0" marL="0" rtl="0" algn="l">
              <a:lnSpc>
                <a:spcPct val="100000"/>
              </a:lnSpc>
              <a:spcBef>
                <a:spcPts val="0"/>
              </a:spcBef>
              <a:spcAft>
                <a:spcPts val="0"/>
              </a:spcAft>
              <a:buNone/>
            </a:pPr>
            <a:r>
              <a:t/>
            </a:r>
            <a:endParaRPr sz="2200"/>
          </a:p>
        </p:txBody>
      </p:sp>
      <p:sp>
        <p:nvSpPr>
          <p:cNvPr id="358" name="Google Shape;35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(reference topic)</a:t>
            </a:r>
            <a:endParaRPr/>
          </a:p>
        </p:txBody>
      </p:sp>
      <p:pic>
        <p:nvPicPr>
          <p:cNvPr descr="Official logo of the Special Interest Group on the Design of Communication" id="359" name="Google Shape;359;p40"/>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60" name="Google Shape;360;p40"/>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361" name="Google Shape;361;p40"/>
          <p:cNvCxnSpPr/>
          <p:nvPr/>
        </p:nvCxnSpPr>
        <p:spPr>
          <a:xfrm>
            <a:off x="5580925" y="2008475"/>
            <a:ext cx="1312200" cy="0"/>
          </a:xfrm>
          <a:prstGeom prst="straightConnector1">
            <a:avLst/>
          </a:prstGeom>
          <a:noFill/>
          <a:ln cap="flat" cmpd="sng" w="9525">
            <a:solidFill>
              <a:srgbClr val="FF0000"/>
            </a:solidFill>
            <a:prstDash val="solid"/>
            <a:round/>
            <a:headEnd len="med" w="med" type="none"/>
            <a:tailEnd len="med" w="med" type="none"/>
          </a:ln>
        </p:spPr>
      </p:cxnSp>
      <p:pic>
        <p:nvPicPr>
          <p:cNvPr id="362" name="Google Shape;362;p40"/>
          <p:cNvPicPr preferRelativeResize="0"/>
          <p:nvPr/>
        </p:nvPicPr>
        <p:blipFill>
          <a:blip r:embed="rId4">
            <a:alphaModFix/>
          </a:blip>
          <a:stretch>
            <a:fillRect/>
          </a:stretch>
        </p:blipFill>
        <p:spPr>
          <a:xfrm>
            <a:off x="6813000" y="1589375"/>
            <a:ext cx="2019300" cy="685800"/>
          </a:xfrm>
          <a:prstGeom prst="rect">
            <a:avLst/>
          </a:prstGeom>
          <a:noFill/>
          <a:ln>
            <a:noFill/>
          </a:ln>
        </p:spPr>
      </p:pic>
      <p:pic>
        <p:nvPicPr>
          <p:cNvPr id="363" name="Google Shape;363;p40"/>
          <p:cNvPicPr preferRelativeResize="0"/>
          <p:nvPr/>
        </p:nvPicPr>
        <p:blipFill>
          <a:blip r:embed="rId5">
            <a:alphaModFix/>
          </a:blip>
          <a:stretch>
            <a:fillRect/>
          </a:stretch>
        </p:blipFill>
        <p:spPr>
          <a:xfrm>
            <a:off x="912274" y="2999224"/>
            <a:ext cx="5998571" cy="468763"/>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8"/>
            </a:pPr>
            <a:r>
              <a:rPr lang="en"/>
              <a:t>Right-click inside the &lt;refbody&gt; element and</a:t>
            </a:r>
            <a:br>
              <a:rPr lang="en"/>
            </a:br>
            <a:r>
              <a:rPr lang="en"/>
              <a:t>insert a &lt;section&gt; element.</a:t>
            </a:r>
            <a:br>
              <a:rPr lang="en"/>
            </a:br>
            <a:endParaRPr/>
          </a:p>
          <a:p>
            <a:pPr indent="-342900" lvl="0" marL="457200" rtl="0" algn="l">
              <a:lnSpc>
                <a:spcPct val="100000"/>
              </a:lnSpc>
              <a:spcBef>
                <a:spcPts val="0"/>
              </a:spcBef>
              <a:spcAft>
                <a:spcPts val="0"/>
              </a:spcAft>
              <a:buSzPts val="1800"/>
              <a:buAutoNum type="arabicPeriod" startAt="8"/>
            </a:pPr>
            <a:r>
              <a:rPr lang="en"/>
              <a:t>Within the &lt;section&gt; element, create</a:t>
            </a:r>
            <a:br>
              <a:rPr lang="en"/>
            </a:br>
            <a:r>
              <a:rPr lang="en"/>
              <a:t>and populate an introductory </a:t>
            </a:r>
            <a:br>
              <a:rPr lang="en"/>
            </a:br>
            <a:r>
              <a:rPr lang="en"/>
              <a:t>paragraph &lt;p&gt;.</a:t>
            </a:r>
            <a:br>
              <a:rPr lang="en"/>
            </a:br>
            <a:endParaRPr/>
          </a:p>
          <a:p>
            <a:pPr indent="-342900" lvl="0" marL="457200" rtl="0" algn="l">
              <a:lnSpc>
                <a:spcPct val="100000"/>
              </a:lnSpc>
              <a:spcBef>
                <a:spcPts val="0"/>
              </a:spcBef>
              <a:spcAft>
                <a:spcPts val="0"/>
              </a:spcAft>
              <a:buSzPts val="1800"/>
              <a:buAutoNum type="arabicPeriod" startAt="8"/>
            </a:pPr>
            <a:r>
              <a:rPr lang="en"/>
              <a:t>Append an unordered list (&lt;ul&gt;) </a:t>
            </a:r>
            <a:br>
              <a:rPr lang="en"/>
            </a:br>
            <a:r>
              <a:rPr lang="en"/>
              <a:t>element and multiple list items (&lt;li&gt;).</a:t>
            </a:r>
            <a:br>
              <a:rPr lang="en"/>
            </a:br>
            <a:br>
              <a:rPr lang="en"/>
            </a:br>
            <a:r>
              <a:rPr lang="en" sz="1400"/>
              <a:t>DITA reference topics answer the question,</a:t>
            </a:r>
            <a:br>
              <a:rPr lang="en" sz="1400"/>
            </a:br>
            <a:r>
              <a:rPr lang="en" sz="1400"/>
              <a:t>"What other information is relevant to or part</a:t>
            </a:r>
            <a:br>
              <a:rPr lang="en" sz="1400"/>
            </a:br>
            <a:r>
              <a:rPr lang="en" sz="1400"/>
              <a:t>of my subject?" Examples are common.</a:t>
            </a:r>
            <a:br>
              <a:rPr lang="en"/>
            </a:br>
            <a:br>
              <a:rPr lang="en"/>
            </a:br>
            <a:r>
              <a:rPr lang="en"/>
              <a:t> </a:t>
            </a:r>
            <a:endParaRPr/>
          </a:p>
          <a:p>
            <a:pPr indent="0" lvl="0" marL="0" rtl="0" algn="l">
              <a:lnSpc>
                <a:spcPct val="100000"/>
              </a:lnSpc>
              <a:spcBef>
                <a:spcPts val="0"/>
              </a:spcBef>
              <a:spcAft>
                <a:spcPts val="0"/>
              </a:spcAft>
              <a:buNone/>
            </a:pPr>
            <a:r>
              <a:t/>
            </a:r>
            <a:endParaRPr sz="2200"/>
          </a:p>
        </p:txBody>
      </p:sp>
      <p:sp>
        <p:nvSpPr>
          <p:cNvPr id="369" name="Google Shape;36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(reference topic)</a:t>
            </a:r>
            <a:endParaRPr/>
          </a:p>
        </p:txBody>
      </p:sp>
      <p:pic>
        <p:nvPicPr>
          <p:cNvPr descr="Official logo of the Special Interest Group on the Design of Communication" id="370" name="Google Shape;370;p41"/>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71" name="Google Shape;371;p41"/>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372" name="Google Shape;372;p41"/>
          <p:cNvPicPr preferRelativeResize="0"/>
          <p:nvPr/>
        </p:nvPicPr>
        <p:blipFill>
          <a:blip r:embed="rId4">
            <a:alphaModFix/>
          </a:blip>
          <a:stretch>
            <a:fillRect/>
          </a:stretch>
        </p:blipFill>
        <p:spPr>
          <a:xfrm>
            <a:off x="4829750" y="1539875"/>
            <a:ext cx="4278351" cy="263777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 case (scenario)</a:t>
            </a:r>
            <a:endParaRPr/>
          </a:p>
        </p:txBody>
      </p:sp>
      <p:pic>
        <p:nvPicPr>
          <p:cNvPr descr="Official logo of the Special Interest Group on the Design of Communication" id="85" name="Google Shape;85;p15"/>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86" name="Google Shape;86;p15"/>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87" name="Google Shape;87;p15"/>
          <p:cNvSpPr txBox="1"/>
          <p:nvPr/>
        </p:nvSpPr>
        <p:spPr>
          <a:xfrm>
            <a:off x="303550" y="1019150"/>
            <a:ext cx="7957500" cy="372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Let’s pretend that you are a member of a research team exploring generative AI applications. Your colleagues have researched ChatGPT and WOMBO Dream, but need someone (you) to provide an introduction to Google Gemini. </a:t>
            </a:r>
            <a:endParaRPr sz="1600">
              <a:solidFill>
                <a:schemeClr val="dk1"/>
              </a:solidFill>
            </a:endParaRPr>
          </a:p>
          <a:p>
            <a:pPr indent="0" lvl="0" marL="0" rtl="0" algn="l">
              <a:lnSpc>
                <a:spcPct val="115000"/>
              </a:lnSpc>
              <a:spcBef>
                <a:spcPts val="1200"/>
              </a:spcBef>
              <a:spcAft>
                <a:spcPts val="0"/>
              </a:spcAft>
              <a:buNone/>
            </a:pPr>
            <a:r>
              <a:rPr lang="en" sz="1600">
                <a:solidFill>
                  <a:schemeClr val="dk1"/>
                </a:solidFill>
              </a:rPr>
              <a:t>You don’t know whether your research team would be delivering PDF, web pages, or both. To play it safe, you want to separate your content from its presentation. </a:t>
            </a:r>
            <a:endParaRPr sz="1600">
              <a:solidFill>
                <a:schemeClr val="dk1"/>
              </a:solidFill>
            </a:endParaRPr>
          </a:p>
          <a:p>
            <a:pPr indent="0" lvl="0" marL="0" rtl="0" algn="l">
              <a:lnSpc>
                <a:spcPct val="115000"/>
              </a:lnSpc>
              <a:spcBef>
                <a:spcPts val="1200"/>
              </a:spcBef>
              <a:spcAft>
                <a:spcPts val="0"/>
              </a:spcAft>
              <a:buNone/>
            </a:pPr>
            <a:r>
              <a:rPr lang="en" sz="1600">
                <a:solidFill>
                  <a:schemeClr val="dk1"/>
                </a:solidFill>
              </a:rPr>
              <a:t>Your introduction should include a working definition of generative AI (concept), a procedure about using Google Gemini (task), and a set of sample questions to test Google Gemini (reference). </a:t>
            </a:r>
            <a:endParaRPr sz="1600">
              <a:solidFill>
                <a:schemeClr val="dk1"/>
              </a:solidFill>
            </a:endParaRPr>
          </a:p>
          <a:p>
            <a:pPr indent="0" lvl="0" marL="0" rtl="0" algn="l">
              <a:lnSpc>
                <a:spcPct val="115000"/>
              </a:lnSpc>
              <a:spcBef>
                <a:spcPts val="1200"/>
              </a:spcBef>
              <a:spcAft>
                <a:spcPts val="1200"/>
              </a:spcAft>
              <a:buNone/>
            </a:pPr>
            <a:r>
              <a:rPr lang="en" sz="1600">
                <a:solidFill>
                  <a:schemeClr val="dk1"/>
                </a:solidFill>
              </a:rPr>
              <a:t>Each one of those entries will be a separate DITA topic referenced from a DITA map. You can then process that one DITA map to produce multiple </a:t>
            </a:r>
            <a:br>
              <a:rPr lang="en" sz="1600">
                <a:solidFill>
                  <a:schemeClr val="dk1"/>
                </a:solidFill>
              </a:rPr>
            </a:br>
            <a:r>
              <a:rPr lang="en" sz="1600">
                <a:solidFill>
                  <a:schemeClr val="dk1"/>
                </a:solidFill>
              </a:rPr>
              <a:t>output formats. </a:t>
            </a:r>
            <a:endParaRPr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 DITA topic (reference topic)</a:t>
            </a:r>
            <a:endParaRPr/>
          </a:p>
        </p:txBody>
      </p:sp>
      <p:pic>
        <p:nvPicPr>
          <p:cNvPr descr="Official logo of the Special Interest Group on the Design of Communication" id="378" name="Google Shape;378;p42"/>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79" name="Google Shape;379;p42"/>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380" name="Google Shape;380;p42"/>
          <p:cNvSpPr txBox="1"/>
          <p:nvPr/>
        </p:nvSpPr>
        <p:spPr>
          <a:xfrm>
            <a:off x="281575" y="1069850"/>
            <a:ext cx="8520600" cy="3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What have we learned?</a:t>
            </a:r>
            <a:endParaRPr/>
          </a:p>
        </p:txBody>
      </p:sp>
      <p:sp>
        <p:nvSpPr>
          <p:cNvPr id="381" name="Google Shape;381;p42"/>
          <p:cNvSpPr/>
          <p:nvPr/>
        </p:nvSpPr>
        <p:spPr>
          <a:xfrm>
            <a:off x="703525" y="1660450"/>
            <a:ext cx="5736528" cy="3420684"/>
          </a:xfrm>
          <a:prstGeom prst="flowChartDocument">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42"/>
          <p:cNvSpPr txBox="1"/>
          <p:nvPr/>
        </p:nvSpPr>
        <p:spPr>
          <a:xfrm>
            <a:off x="1073238" y="1818550"/>
            <a:ext cx="4997100" cy="2725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DITA topics are the building blocks of DITA publications.</a:t>
            </a:r>
            <a:br>
              <a:rPr lang="en"/>
            </a:br>
            <a:endParaRPr/>
          </a:p>
          <a:p>
            <a:pPr indent="-317500" lvl="0" marL="457200" rtl="0" algn="l">
              <a:spcBef>
                <a:spcPts val="0"/>
              </a:spcBef>
              <a:spcAft>
                <a:spcPts val="0"/>
              </a:spcAft>
              <a:buSzPts val="1400"/>
              <a:buAutoNum type="arabicPeriod"/>
            </a:pPr>
            <a:r>
              <a:rPr lang="en"/>
              <a:t>All DITA topics have some common elements such as &lt;title&gt; and &lt;shortdesc&gt;.</a:t>
            </a:r>
            <a:br>
              <a:rPr lang="en"/>
            </a:br>
            <a:endParaRPr/>
          </a:p>
          <a:p>
            <a:pPr indent="-317500" lvl="0" marL="457200" rtl="0" algn="l">
              <a:spcBef>
                <a:spcPts val="0"/>
              </a:spcBef>
              <a:spcAft>
                <a:spcPts val="0"/>
              </a:spcAft>
              <a:buSzPts val="1400"/>
              <a:buAutoNum type="arabicPeriod"/>
            </a:pPr>
            <a:r>
              <a:rPr lang="en"/>
              <a:t>Most DITA topics are "typed". The elements that are valid for one topic type may be different from the elements valid for another topic type. Topic typing </a:t>
            </a:r>
            <a:br>
              <a:rPr lang="en"/>
            </a:br>
            <a:r>
              <a:rPr lang="en"/>
              <a:t>encourages writers to focus on the specific type of information that they are developing.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3"/>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Double-click the DITA map that you created previously to open it in the </a:t>
            </a:r>
            <a:r>
              <a:rPr b="1" lang="en"/>
              <a:t>Maps Editor</a:t>
            </a:r>
            <a:r>
              <a:rPr lang="en"/>
              <a:t>.</a:t>
            </a:r>
            <a:br>
              <a:rPr lang="en"/>
            </a:br>
            <a:endParaRPr/>
          </a:p>
          <a:p>
            <a:pPr indent="-342900" lvl="0" marL="457200" rtl="0" algn="l">
              <a:lnSpc>
                <a:spcPct val="100000"/>
              </a:lnSpc>
              <a:spcBef>
                <a:spcPts val="0"/>
              </a:spcBef>
              <a:spcAft>
                <a:spcPts val="0"/>
              </a:spcAft>
              <a:buSzPts val="1800"/>
              <a:buAutoNum type="arabicPeriod"/>
            </a:pPr>
            <a:r>
              <a:rPr lang="en"/>
              <a:t>In the </a:t>
            </a:r>
            <a:r>
              <a:rPr b="1" lang="en"/>
              <a:t>Maps Editor</a:t>
            </a:r>
            <a:r>
              <a:rPr lang="en"/>
              <a:t>, </a:t>
            </a:r>
            <a:br>
              <a:rPr lang="en"/>
            </a:br>
            <a:r>
              <a:rPr lang="en"/>
              <a:t>right-click the &lt;title&gt; </a:t>
            </a:r>
            <a:br>
              <a:rPr lang="en"/>
            </a:br>
            <a:r>
              <a:rPr lang="en"/>
              <a:t>element to specify it as the </a:t>
            </a:r>
            <a:br>
              <a:rPr lang="en"/>
            </a:br>
            <a:r>
              <a:rPr lang="en"/>
              <a:t>location of a new element </a:t>
            </a:r>
            <a:br>
              <a:rPr lang="en"/>
            </a:br>
            <a:r>
              <a:rPr lang="en"/>
              <a:t>and its name.</a:t>
            </a:r>
            <a:br>
              <a:rPr lang="en"/>
            </a:br>
            <a:endParaRPr/>
          </a:p>
          <a:p>
            <a:pPr indent="-342900" lvl="0" marL="457200" rtl="0" algn="l">
              <a:lnSpc>
                <a:spcPct val="100000"/>
              </a:lnSpc>
              <a:spcBef>
                <a:spcPts val="0"/>
              </a:spcBef>
              <a:spcAft>
                <a:spcPts val="0"/>
              </a:spcAft>
              <a:buSzPts val="1800"/>
              <a:buAutoNum type="arabicPeriod"/>
            </a:pPr>
            <a:r>
              <a:rPr lang="en"/>
              <a:t>Click "topicref" in the list of </a:t>
            </a:r>
            <a:br>
              <a:rPr lang="en"/>
            </a:br>
            <a:r>
              <a:rPr lang="en"/>
              <a:t>valid elements.</a:t>
            </a:r>
            <a:br>
              <a:rPr lang="en"/>
            </a:br>
            <a:endParaRPr sz="2200"/>
          </a:p>
        </p:txBody>
      </p:sp>
      <p:sp>
        <p:nvSpPr>
          <p:cNvPr id="388" name="Google Shape;388;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Reference your DITA topics from your map</a:t>
            </a:r>
            <a:endParaRPr/>
          </a:p>
        </p:txBody>
      </p:sp>
      <p:pic>
        <p:nvPicPr>
          <p:cNvPr descr="Official logo of the Special Interest Group on the Design of Communication" id="389" name="Google Shape;389;p43"/>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390" name="Google Shape;390;p43"/>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391" name="Google Shape;391;p43"/>
          <p:cNvCxnSpPr/>
          <p:nvPr/>
        </p:nvCxnSpPr>
        <p:spPr>
          <a:xfrm>
            <a:off x="2812975" y="3149625"/>
            <a:ext cx="1312200" cy="0"/>
          </a:xfrm>
          <a:prstGeom prst="straightConnector1">
            <a:avLst/>
          </a:prstGeom>
          <a:noFill/>
          <a:ln cap="flat" cmpd="sng" w="9525">
            <a:solidFill>
              <a:srgbClr val="FF0000"/>
            </a:solidFill>
            <a:prstDash val="solid"/>
            <a:round/>
            <a:headEnd len="med" w="med" type="none"/>
            <a:tailEnd len="med" w="med" type="none"/>
          </a:ln>
        </p:spPr>
      </p:cxnSp>
      <p:pic>
        <p:nvPicPr>
          <p:cNvPr id="392" name="Google Shape;392;p43"/>
          <p:cNvPicPr preferRelativeResize="0"/>
          <p:nvPr/>
        </p:nvPicPr>
        <p:blipFill>
          <a:blip r:embed="rId4">
            <a:alphaModFix/>
          </a:blip>
          <a:stretch>
            <a:fillRect/>
          </a:stretch>
        </p:blipFill>
        <p:spPr>
          <a:xfrm>
            <a:off x="2406650" y="1420875"/>
            <a:ext cx="2674200" cy="380475"/>
          </a:xfrm>
          <a:prstGeom prst="rect">
            <a:avLst/>
          </a:prstGeom>
          <a:noFill/>
          <a:ln cap="flat" cmpd="sng" w="9525">
            <a:solidFill>
              <a:srgbClr val="595959"/>
            </a:solidFill>
            <a:prstDash val="solid"/>
            <a:round/>
            <a:headEnd len="sm" w="sm" type="none"/>
            <a:tailEnd len="sm" w="sm" type="none"/>
          </a:ln>
        </p:spPr>
      </p:pic>
      <p:pic>
        <p:nvPicPr>
          <p:cNvPr id="393" name="Google Shape;393;p43"/>
          <p:cNvPicPr preferRelativeResize="0"/>
          <p:nvPr/>
        </p:nvPicPr>
        <p:blipFill>
          <a:blip r:embed="rId5">
            <a:alphaModFix/>
          </a:blip>
          <a:stretch>
            <a:fillRect/>
          </a:stretch>
        </p:blipFill>
        <p:spPr>
          <a:xfrm>
            <a:off x="3963496" y="1877550"/>
            <a:ext cx="5021204" cy="321855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4"/>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       </a:t>
            </a:r>
            <a:r>
              <a:rPr lang="en" sz="1400"/>
              <a:t>In this example, Heretto inserts a &lt;topicref&gt; element.</a:t>
            </a:r>
            <a:br>
              <a:rPr lang="en" sz="1400"/>
            </a:br>
            <a:br>
              <a:rPr lang="en" sz="1400"/>
            </a:br>
            <a:br>
              <a:rPr lang="en" sz="1400"/>
            </a:br>
            <a:br>
              <a:rPr lang="en" sz="1400"/>
            </a:br>
            <a:r>
              <a:rPr lang="en" sz="1400"/>
              <a:t> </a:t>
            </a:r>
            <a:br>
              <a:rPr lang="en" sz="1400"/>
            </a:br>
            <a:endParaRPr/>
          </a:p>
          <a:p>
            <a:pPr indent="-342900" lvl="0" marL="457200" rtl="0" algn="l">
              <a:lnSpc>
                <a:spcPct val="100000"/>
              </a:lnSpc>
              <a:spcBef>
                <a:spcPts val="0"/>
              </a:spcBef>
              <a:spcAft>
                <a:spcPts val="0"/>
              </a:spcAft>
              <a:buSzPts val="1800"/>
              <a:buAutoNum type="arabicPeriod" startAt="4"/>
            </a:pPr>
            <a:r>
              <a:rPr lang="en"/>
              <a:t>Select the map &lt;topicref&gt; element and click the </a:t>
            </a:r>
            <a:r>
              <a:rPr b="1" lang="en"/>
              <a:t>Edit element properties</a:t>
            </a:r>
            <a:r>
              <a:rPr lang="en"/>
              <a:t> icon.</a:t>
            </a:r>
            <a:br>
              <a:rPr lang="en"/>
            </a:br>
            <a:br>
              <a:rPr lang="en"/>
            </a:br>
            <a:br>
              <a:rPr lang="en"/>
            </a:br>
            <a:br>
              <a:rPr lang="en"/>
            </a:br>
            <a:endParaRPr/>
          </a:p>
          <a:p>
            <a:pPr indent="-342900" lvl="0" marL="457200" rtl="0" algn="l">
              <a:lnSpc>
                <a:spcPct val="100000"/>
              </a:lnSpc>
              <a:spcBef>
                <a:spcPts val="0"/>
              </a:spcBef>
              <a:spcAft>
                <a:spcPts val="0"/>
              </a:spcAft>
              <a:buSzPts val="1800"/>
              <a:buAutoNum type="arabicPeriod" startAt="4"/>
            </a:pPr>
            <a:r>
              <a:rPr lang="en"/>
              <a:t>In the </a:t>
            </a:r>
            <a:r>
              <a:rPr b="1" lang="en"/>
              <a:t>Properties</a:t>
            </a:r>
            <a:r>
              <a:rPr lang="en"/>
              <a:t> dialog box, click the </a:t>
            </a:r>
            <a:br>
              <a:rPr lang="en"/>
            </a:br>
            <a:r>
              <a:rPr b="1" lang="en"/>
              <a:t>Change</a:t>
            </a:r>
            <a:r>
              <a:rPr lang="en"/>
              <a:t> button under the @href </a:t>
            </a:r>
            <a:br>
              <a:rPr lang="en"/>
            </a:br>
            <a:r>
              <a:rPr lang="en"/>
              <a:t>attribute to select the topic you </a:t>
            </a:r>
            <a:br>
              <a:rPr lang="en"/>
            </a:br>
            <a:r>
              <a:rPr lang="en"/>
              <a:t>want to reference from your map.</a:t>
            </a:r>
            <a:br>
              <a:rPr lang="en"/>
            </a:br>
            <a:br>
              <a:rPr lang="en"/>
            </a:br>
            <a:endParaRPr sz="1400"/>
          </a:p>
          <a:p>
            <a:pPr indent="0" lvl="0" marL="0" rtl="0" algn="l">
              <a:lnSpc>
                <a:spcPct val="100000"/>
              </a:lnSpc>
              <a:spcBef>
                <a:spcPts val="0"/>
              </a:spcBef>
              <a:spcAft>
                <a:spcPts val="0"/>
              </a:spcAft>
              <a:buNone/>
            </a:pPr>
            <a:r>
              <a:t/>
            </a:r>
            <a:endParaRPr sz="2200"/>
          </a:p>
        </p:txBody>
      </p:sp>
      <p:sp>
        <p:nvSpPr>
          <p:cNvPr id="399" name="Google Shape;39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Reference your DITA topics from your map</a:t>
            </a:r>
            <a:endParaRPr/>
          </a:p>
        </p:txBody>
      </p:sp>
      <p:pic>
        <p:nvPicPr>
          <p:cNvPr descr="Official logo of the Special Interest Group on the Design of Communication" id="400" name="Google Shape;400;p44"/>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01" name="Google Shape;401;p44"/>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402" name="Google Shape;402;p44"/>
          <p:cNvPicPr preferRelativeResize="0"/>
          <p:nvPr/>
        </p:nvPicPr>
        <p:blipFill>
          <a:blip r:embed="rId4">
            <a:alphaModFix/>
          </a:blip>
          <a:stretch>
            <a:fillRect/>
          </a:stretch>
        </p:blipFill>
        <p:spPr>
          <a:xfrm>
            <a:off x="906975" y="1428700"/>
            <a:ext cx="2681517" cy="935775"/>
          </a:xfrm>
          <a:prstGeom prst="rect">
            <a:avLst/>
          </a:prstGeom>
          <a:noFill/>
          <a:ln cap="flat" cmpd="sng" w="9525">
            <a:solidFill>
              <a:srgbClr val="595959"/>
            </a:solidFill>
            <a:prstDash val="solid"/>
            <a:round/>
            <a:headEnd len="sm" w="sm" type="none"/>
            <a:tailEnd len="sm" w="sm" type="none"/>
          </a:ln>
        </p:spPr>
      </p:pic>
      <p:pic>
        <p:nvPicPr>
          <p:cNvPr id="403" name="Google Shape;403;p44"/>
          <p:cNvPicPr preferRelativeResize="0"/>
          <p:nvPr/>
        </p:nvPicPr>
        <p:blipFill>
          <a:blip r:embed="rId5">
            <a:alphaModFix/>
          </a:blip>
          <a:stretch>
            <a:fillRect/>
          </a:stretch>
        </p:blipFill>
        <p:spPr>
          <a:xfrm>
            <a:off x="944475" y="3103000"/>
            <a:ext cx="3726075" cy="935780"/>
          </a:xfrm>
          <a:prstGeom prst="rect">
            <a:avLst/>
          </a:prstGeom>
          <a:noFill/>
          <a:ln cap="flat" cmpd="sng" w="9525">
            <a:solidFill>
              <a:srgbClr val="595959"/>
            </a:solidFill>
            <a:prstDash val="solid"/>
            <a:round/>
            <a:headEnd len="sm" w="sm" type="none"/>
            <a:tailEnd len="sm" w="sm" type="none"/>
          </a:ln>
        </p:spPr>
      </p:pic>
      <p:pic>
        <p:nvPicPr>
          <p:cNvPr id="404" name="Google Shape;404;p44"/>
          <p:cNvPicPr preferRelativeResize="0"/>
          <p:nvPr/>
        </p:nvPicPr>
        <p:blipFill>
          <a:blip r:embed="rId6">
            <a:alphaModFix/>
          </a:blip>
          <a:stretch>
            <a:fillRect/>
          </a:stretch>
        </p:blipFill>
        <p:spPr>
          <a:xfrm>
            <a:off x="4290200" y="4222125"/>
            <a:ext cx="2283625" cy="543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cxnSp>
        <p:nvCxnSpPr>
          <p:cNvPr id="409" name="Google Shape;409;p45"/>
          <p:cNvCxnSpPr/>
          <p:nvPr/>
        </p:nvCxnSpPr>
        <p:spPr>
          <a:xfrm>
            <a:off x="2567863" y="4558363"/>
            <a:ext cx="3020400" cy="0"/>
          </a:xfrm>
          <a:prstGeom prst="straightConnector1">
            <a:avLst/>
          </a:prstGeom>
          <a:noFill/>
          <a:ln cap="flat" cmpd="sng" w="9525">
            <a:solidFill>
              <a:srgbClr val="FF0000"/>
            </a:solidFill>
            <a:prstDash val="solid"/>
            <a:round/>
            <a:headEnd len="med" w="med" type="none"/>
            <a:tailEnd len="med" w="med" type="none"/>
          </a:ln>
        </p:spPr>
      </p:cxnSp>
      <p:sp>
        <p:nvSpPr>
          <p:cNvPr id="410" name="Google Shape;410;p45"/>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       </a:t>
            </a:r>
            <a:r>
              <a:rPr lang="en" sz="1400"/>
              <a:t>Heretto inserts a &lt;topicref&gt; element that references the topic file bard_topic_intro.dita. </a:t>
            </a:r>
            <a:br>
              <a:rPr lang="en" sz="1400"/>
            </a:br>
            <a:br>
              <a:rPr lang="en" sz="1400"/>
            </a:br>
            <a:r>
              <a:rPr lang="en" sz="1400"/>
              <a:t>         </a:t>
            </a:r>
            <a:br>
              <a:rPr lang="en" sz="1400"/>
            </a:br>
            <a:br>
              <a:rPr lang="en" sz="1400"/>
            </a:br>
            <a:r>
              <a:rPr lang="en" sz="1400"/>
              <a:t> </a:t>
            </a:r>
            <a:br>
              <a:rPr lang="en" sz="1400"/>
            </a:br>
            <a:endParaRPr/>
          </a:p>
          <a:p>
            <a:pPr indent="-342900" lvl="0" marL="457200" rtl="0" algn="l">
              <a:lnSpc>
                <a:spcPct val="100000"/>
              </a:lnSpc>
              <a:spcBef>
                <a:spcPts val="0"/>
              </a:spcBef>
              <a:spcAft>
                <a:spcPts val="0"/>
              </a:spcAft>
              <a:buSzPts val="1800"/>
              <a:buAutoNum type="arabicPeriod" startAt="6"/>
            </a:pPr>
            <a:r>
              <a:rPr lang="en"/>
              <a:t>Add references to the other topics that you</a:t>
            </a:r>
            <a:br>
              <a:rPr lang="en"/>
            </a:br>
            <a:r>
              <a:rPr lang="en"/>
              <a:t>have created.</a:t>
            </a:r>
            <a:br>
              <a:rPr lang="en"/>
            </a:br>
            <a:endParaRPr/>
          </a:p>
          <a:p>
            <a:pPr indent="-342900" lvl="0" marL="457200" rtl="0" algn="l">
              <a:lnSpc>
                <a:spcPct val="100000"/>
              </a:lnSpc>
              <a:spcBef>
                <a:spcPts val="0"/>
              </a:spcBef>
              <a:spcAft>
                <a:spcPts val="0"/>
              </a:spcAft>
              <a:buSzPts val="1800"/>
              <a:buAutoNum type="arabicPeriod" startAt="6"/>
            </a:pPr>
            <a:r>
              <a:rPr lang="en"/>
              <a:t>Select a topic </a:t>
            </a:r>
            <a:br>
              <a:rPr lang="en"/>
            </a:br>
            <a:r>
              <a:rPr lang="en"/>
              <a:t>reference in the map</a:t>
            </a:r>
            <a:br>
              <a:rPr lang="en"/>
            </a:br>
            <a:r>
              <a:rPr lang="en"/>
              <a:t>and drag it to the </a:t>
            </a:r>
            <a:br>
              <a:rPr lang="en"/>
            </a:br>
            <a:r>
              <a:rPr lang="en"/>
              <a:t>appropriate position</a:t>
            </a:r>
            <a:br>
              <a:rPr lang="en"/>
            </a:br>
            <a:r>
              <a:rPr lang="en"/>
              <a:t>and indentation </a:t>
            </a:r>
            <a:br>
              <a:rPr lang="en"/>
            </a:br>
            <a:r>
              <a:rPr lang="en"/>
              <a:t>level.</a:t>
            </a:r>
            <a:br>
              <a:rPr lang="en"/>
            </a:br>
            <a:endParaRPr sz="2200"/>
          </a:p>
        </p:txBody>
      </p:sp>
      <p:sp>
        <p:nvSpPr>
          <p:cNvPr id="411" name="Google Shape;41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Reference your DITA topics from your map</a:t>
            </a:r>
            <a:endParaRPr/>
          </a:p>
        </p:txBody>
      </p:sp>
      <p:pic>
        <p:nvPicPr>
          <p:cNvPr descr="Official logo of the Special Interest Group on the Design of Communication" id="412" name="Google Shape;412;p45"/>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13" name="Google Shape;413;p45"/>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414" name="Google Shape;414;p45"/>
          <p:cNvPicPr preferRelativeResize="0"/>
          <p:nvPr/>
        </p:nvPicPr>
        <p:blipFill>
          <a:blip r:embed="rId4">
            <a:alphaModFix/>
          </a:blip>
          <a:stretch>
            <a:fillRect/>
          </a:stretch>
        </p:blipFill>
        <p:spPr>
          <a:xfrm>
            <a:off x="944475" y="1416500"/>
            <a:ext cx="3052688" cy="1059462"/>
          </a:xfrm>
          <a:prstGeom prst="rect">
            <a:avLst/>
          </a:prstGeom>
          <a:noFill/>
          <a:ln cap="flat" cmpd="sng" w="9525">
            <a:solidFill>
              <a:srgbClr val="595959"/>
            </a:solidFill>
            <a:prstDash val="solid"/>
            <a:round/>
            <a:headEnd len="sm" w="sm" type="none"/>
            <a:tailEnd len="sm" w="sm" type="none"/>
          </a:ln>
        </p:spPr>
      </p:pic>
      <p:pic>
        <p:nvPicPr>
          <p:cNvPr id="415" name="Google Shape;415;p45"/>
          <p:cNvPicPr preferRelativeResize="0"/>
          <p:nvPr/>
        </p:nvPicPr>
        <p:blipFill>
          <a:blip r:embed="rId5">
            <a:alphaModFix/>
          </a:blip>
          <a:stretch>
            <a:fillRect/>
          </a:stretch>
        </p:blipFill>
        <p:spPr>
          <a:xfrm>
            <a:off x="5450863" y="1491850"/>
            <a:ext cx="3305175" cy="1838325"/>
          </a:xfrm>
          <a:prstGeom prst="rect">
            <a:avLst/>
          </a:prstGeom>
          <a:noFill/>
          <a:ln cap="flat" cmpd="sng" w="9525">
            <a:solidFill>
              <a:srgbClr val="595959"/>
            </a:solidFill>
            <a:prstDash val="solid"/>
            <a:round/>
            <a:headEnd len="sm" w="sm" type="none"/>
            <a:tailEnd len="sm" w="sm" type="none"/>
          </a:ln>
        </p:spPr>
      </p:pic>
      <p:cxnSp>
        <p:nvCxnSpPr>
          <p:cNvPr id="416" name="Google Shape;416;p45"/>
          <p:cNvCxnSpPr/>
          <p:nvPr/>
        </p:nvCxnSpPr>
        <p:spPr>
          <a:xfrm>
            <a:off x="2430463" y="2868213"/>
            <a:ext cx="3020400" cy="0"/>
          </a:xfrm>
          <a:prstGeom prst="straightConnector1">
            <a:avLst/>
          </a:prstGeom>
          <a:noFill/>
          <a:ln cap="flat" cmpd="sng" w="9525">
            <a:solidFill>
              <a:srgbClr val="FF0000"/>
            </a:solidFill>
            <a:prstDash val="solid"/>
            <a:round/>
            <a:headEnd len="med" w="med" type="none"/>
            <a:tailEnd len="med" w="med" type="none"/>
          </a:ln>
        </p:spPr>
      </p:cxnSp>
      <p:pic>
        <p:nvPicPr>
          <p:cNvPr id="417" name="Google Shape;417;p45"/>
          <p:cNvPicPr preferRelativeResize="0"/>
          <p:nvPr/>
        </p:nvPicPr>
        <p:blipFill>
          <a:blip r:embed="rId6">
            <a:alphaModFix/>
          </a:blip>
          <a:stretch>
            <a:fillRect/>
          </a:stretch>
        </p:blipFill>
        <p:spPr>
          <a:xfrm>
            <a:off x="3045800" y="3412888"/>
            <a:ext cx="3505200" cy="1609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6"/>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       </a:t>
            </a:r>
            <a:r>
              <a:rPr lang="en" sz="1400"/>
              <a:t>Heretto indents the &lt;topicref&gt; elements.</a:t>
            </a:r>
            <a:r>
              <a:rPr lang="en" sz="1400"/>
              <a:t> </a:t>
            </a:r>
            <a:br>
              <a:rPr lang="en" sz="1400"/>
            </a:br>
            <a:br>
              <a:rPr lang="en" sz="1400"/>
            </a:br>
            <a:br>
              <a:rPr lang="en" sz="1400"/>
            </a:br>
            <a:br>
              <a:rPr lang="en" sz="1400"/>
            </a:br>
            <a:br>
              <a:rPr lang="en" sz="1400"/>
            </a:br>
            <a:br>
              <a:rPr lang="en" sz="1400"/>
            </a:br>
            <a:br>
              <a:rPr lang="en" sz="1400"/>
            </a:br>
            <a:br>
              <a:rPr lang="en" sz="1400"/>
            </a:br>
            <a:br>
              <a:rPr lang="en" sz="1400"/>
            </a:br>
            <a:br>
              <a:rPr lang="en" sz="1400"/>
            </a:br>
            <a:br>
              <a:rPr lang="en" sz="1400"/>
            </a:br>
            <a:br>
              <a:rPr lang="en" sz="1400"/>
            </a:br>
            <a:r>
              <a:rPr lang="en" sz="1400"/>
              <a:t>          </a:t>
            </a:r>
            <a:r>
              <a:rPr lang="en" sz="1400"/>
              <a:t>You now have all the maps and topics that you need to publish your content.</a:t>
            </a:r>
            <a:br>
              <a:rPr lang="en" sz="1400"/>
            </a:br>
            <a:br>
              <a:rPr lang="en" sz="1400"/>
            </a:br>
            <a:r>
              <a:rPr lang="en" sz="1400"/>
              <a:t>         </a:t>
            </a:r>
            <a:endParaRPr sz="2200"/>
          </a:p>
        </p:txBody>
      </p:sp>
      <p:sp>
        <p:nvSpPr>
          <p:cNvPr id="423" name="Google Shape;42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Reference your DITA topics from your map</a:t>
            </a:r>
            <a:endParaRPr/>
          </a:p>
        </p:txBody>
      </p:sp>
      <p:pic>
        <p:nvPicPr>
          <p:cNvPr descr="Official logo of the Special Interest Group on the Design of Communication" id="424" name="Google Shape;424;p46"/>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25" name="Google Shape;425;p46"/>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426" name="Google Shape;426;p46"/>
          <p:cNvPicPr preferRelativeResize="0"/>
          <p:nvPr/>
        </p:nvPicPr>
        <p:blipFill>
          <a:blip r:embed="rId4">
            <a:alphaModFix/>
          </a:blip>
          <a:stretch>
            <a:fillRect/>
          </a:stretch>
        </p:blipFill>
        <p:spPr>
          <a:xfrm>
            <a:off x="931325" y="1472788"/>
            <a:ext cx="3409950" cy="187642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7"/>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What have we learned?</a:t>
            </a:r>
            <a:br>
              <a:rPr lang="en" sz="1400"/>
            </a:br>
            <a:br>
              <a:rPr lang="en" sz="1400"/>
            </a:br>
            <a:br>
              <a:rPr lang="en" sz="1400"/>
            </a:br>
            <a:br>
              <a:rPr lang="en" sz="1400"/>
            </a:br>
            <a:br>
              <a:rPr lang="en" sz="1400"/>
            </a:br>
            <a:br>
              <a:rPr lang="en" sz="1400"/>
            </a:br>
            <a:br>
              <a:rPr lang="en" sz="1400"/>
            </a:br>
            <a:br>
              <a:rPr lang="en" sz="1400"/>
            </a:br>
            <a:br>
              <a:rPr lang="en" sz="1400"/>
            </a:br>
            <a:br>
              <a:rPr lang="en" sz="1400"/>
            </a:br>
            <a:br>
              <a:rPr lang="en" sz="1400"/>
            </a:br>
            <a:br>
              <a:rPr lang="en" sz="1400"/>
            </a:br>
            <a:r>
              <a:rPr lang="en" sz="1400"/>
              <a:t>          </a:t>
            </a:r>
            <a:br>
              <a:rPr lang="en" sz="1400"/>
            </a:br>
            <a:r>
              <a:rPr lang="en" sz="1400"/>
              <a:t>         </a:t>
            </a:r>
            <a:endParaRPr sz="2200"/>
          </a:p>
        </p:txBody>
      </p:sp>
      <p:sp>
        <p:nvSpPr>
          <p:cNvPr id="432" name="Google Shape;432;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Reference your DITA topics from your map</a:t>
            </a:r>
            <a:endParaRPr/>
          </a:p>
        </p:txBody>
      </p:sp>
      <p:pic>
        <p:nvPicPr>
          <p:cNvPr descr="Official logo of the Special Interest Group on the Design of Communication" id="433" name="Google Shape;433;p47"/>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34" name="Google Shape;434;p47"/>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435" name="Google Shape;435;p47"/>
          <p:cNvSpPr/>
          <p:nvPr/>
        </p:nvSpPr>
        <p:spPr>
          <a:xfrm>
            <a:off x="1008325" y="1508050"/>
            <a:ext cx="5736528" cy="3420684"/>
          </a:xfrm>
          <a:prstGeom prst="flowChartDocument">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p47"/>
          <p:cNvSpPr txBox="1"/>
          <p:nvPr/>
        </p:nvSpPr>
        <p:spPr>
          <a:xfrm>
            <a:off x="1378038" y="1666150"/>
            <a:ext cx="4997100" cy="2725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In modular environments such as DITA, the modules you author (topics) and the assemblies within which you organize your modules (maps) are distinct. </a:t>
            </a:r>
            <a:br>
              <a:rPr lang="en"/>
            </a:br>
            <a:endParaRPr/>
          </a:p>
          <a:p>
            <a:pPr indent="-317500" lvl="0" marL="457200" rtl="0" algn="l">
              <a:spcBef>
                <a:spcPts val="0"/>
              </a:spcBef>
              <a:spcAft>
                <a:spcPts val="0"/>
              </a:spcAft>
              <a:buSzPts val="1400"/>
              <a:buAutoNum type="arabicPeriod"/>
            </a:pPr>
            <a:r>
              <a:rPr lang="en"/>
              <a:t>Topics inherit their level and formatting from the map that references them. If you referenced the same topic in three different maps, it could appear as an H1, H2, or H3 in the three sets of generated output. </a:t>
            </a:r>
            <a:br>
              <a:rPr lang="en"/>
            </a:br>
            <a:endParaRPr/>
          </a:p>
          <a:p>
            <a:pPr indent="-317500" lvl="0" marL="457200" rtl="0" algn="l">
              <a:spcBef>
                <a:spcPts val="0"/>
              </a:spcBef>
              <a:spcAft>
                <a:spcPts val="0"/>
              </a:spcAft>
              <a:buSzPts val="1400"/>
              <a:buAutoNum type="arabicPeriod"/>
            </a:pPr>
            <a:r>
              <a:rPr lang="en"/>
              <a:t>Topics provide content. Maps provide hierarchy.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8"/>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a:pPr>
            <a:r>
              <a:rPr lang="en"/>
              <a:t>Under the </a:t>
            </a:r>
            <a:r>
              <a:rPr b="1" lang="en"/>
              <a:t>Browse</a:t>
            </a:r>
            <a:r>
              <a:rPr lang="en"/>
              <a:t> tab, select the folder that contains the map that you want to publish.</a:t>
            </a:r>
            <a:endParaRPr/>
          </a:p>
          <a:p>
            <a:pPr indent="0" lvl="0" marL="0" rtl="0" algn="l">
              <a:lnSpc>
                <a:spcPct val="100000"/>
              </a:lnSpc>
              <a:spcBef>
                <a:spcPts val="0"/>
              </a:spcBef>
              <a:spcAft>
                <a:spcPts val="0"/>
              </a:spcAft>
              <a:buNone/>
            </a:pPr>
            <a:br>
              <a:rPr lang="en"/>
            </a:br>
            <a:br>
              <a:rPr lang="en"/>
            </a:br>
            <a:br>
              <a:rPr lang="en"/>
            </a:br>
            <a:br>
              <a:rPr lang="en"/>
            </a:br>
            <a:br>
              <a:rPr lang="en"/>
            </a:br>
            <a:br>
              <a:rPr lang="en"/>
            </a:br>
            <a:br>
              <a:rPr lang="en"/>
            </a:br>
            <a:r>
              <a:rPr lang="en" sz="1400"/>
              <a:t>For an overview of publishing </a:t>
            </a:r>
            <a:br>
              <a:rPr lang="en" sz="1400"/>
            </a:br>
            <a:r>
              <a:rPr lang="en" sz="1400"/>
              <a:t>options in Heretto, </a:t>
            </a:r>
            <a:br>
              <a:rPr lang="en" sz="1400"/>
            </a:br>
            <a:r>
              <a:rPr lang="en" sz="1400"/>
              <a:t>see </a:t>
            </a:r>
            <a:r>
              <a:rPr lang="en" sz="1400" u="sng">
                <a:solidFill>
                  <a:schemeClr val="accent5"/>
                </a:solidFill>
                <a:hlinkClick r:id="rId3">
                  <a:extLst>
                    <a:ext uri="{A12FA001-AC4F-418D-AE19-62706E023703}">
                      <ahyp:hlinkClr val="tx"/>
                    </a:ext>
                  </a:extLst>
                </a:hlinkClick>
              </a:rPr>
              <a:t>Heretto Publishing</a:t>
            </a:r>
            <a:r>
              <a:rPr lang="en" sz="1400"/>
              <a:t>. </a:t>
            </a:r>
            <a:endParaRPr sz="2200"/>
          </a:p>
        </p:txBody>
      </p:sp>
      <p:sp>
        <p:nvSpPr>
          <p:cNvPr id="442" name="Google Shape;442;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 your DITA content</a:t>
            </a:r>
            <a:endParaRPr/>
          </a:p>
        </p:txBody>
      </p:sp>
      <p:pic>
        <p:nvPicPr>
          <p:cNvPr descr="Official logo of the Special Interest Group on the Design of Communication" id="443" name="Google Shape;443;p48"/>
          <p:cNvPicPr preferRelativeResize="0"/>
          <p:nvPr/>
        </p:nvPicPr>
        <p:blipFill>
          <a:blip r:embed="rId4">
            <a:alphaModFix/>
          </a:blip>
          <a:stretch>
            <a:fillRect/>
          </a:stretch>
        </p:blipFill>
        <p:spPr>
          <a:xfrm>
            <a:off x="6325550" y="3971550"/>
            <a:ext cx="2735427" cy="1093899"/>
          </a:xfrm>
          <a:prstGeom prst="rect">
            <a:avLst/>
          </a:prstGeom>
          <a:noFill/>
          <a:ln>
            <a:noFill/>
          </a:ln>
        </p:spPr>
      </p:pic>
      <p:cxnSp>
        <p:nvCxnSpPr>
          <p:cNvPr id="444" name="Google Shape;444;p48"/>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445" name="Google Shape;445;p48"/>
          <p:cNvCxnSpPr/>
          <p:nvPr/>
        </p:nvCxnSpPr>
        <p:spPr>
          <a:xfrm>
            <a:off x="4336125" y="5065450"/>
            <a:ext cx="1312200" cy="0"/>
          </a:xfrm>
          <a:prstGeom prst="straightConnector1">
            <a:avLst/>
          </a:prstGeom>
          <a:noFill/>
          <a:ln cap="flat" cmpd="sng" w="9525">
            <a:solidFill>
              <a:srgbClr val="FF0000"/>
            </a:solidFill>
            <a:prstDash val="solid"/>
            <a:round/>
            <a:headEnd len="med" w="med" type="none"/>
            <a:tailEnd len="med" w="med" type="none"/>
          </a:ln>
        </p:spPr>
      </p:cxnSp>
      <p:pic>
        <p:nvPicPr>
          <p:cNvPr id="446" name="Google Shape;446;p48"/>
          <p:cNvPicPr preferRelativeResize="0"/>
          <p:nvPr/>
        </p:nvPicPr>
        <p:blipFill>
          <a:blip r:embed="rId5">
            <a:alphaModFix/>
          </a:blip>
          <a:stretch>
            <a:fillRect/>
          </a:stretch>
        </p:blipFill>
        <p:spPr>
          <a:xfrm>
            <a:off x="3393463" y="1487100"/>
            <a:ext cx="5362575" cy="3390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9"/>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2"/>
            </a:pPr>
            <a:r>
              <a:rPr lang="en"/>
              <a:t>Double-click the DITA map to open the map and the topics that it references in the editor.</a:t>
            </a:r>
            <a:endParaRPr/>
          </a:p>
          <a:p>
            <a:pPr indent="0" lvl="0" marL="0" rtl="0" algn="l">
              <a:lnSpc>
                <a:spcPct val="100000"/>
              </a:lnSpc>
              <a:spcBef>
                <a:spcPts val="0"/>
              </a:spcBef>
              <a:spcAft>
                <a:spcPts val="0"/>
              </a:spcAft>
              <a:buNone/>
            </a:pPr>
            <a:br>
              <a:rPr lang="en"/>
            </a:br>
            <a:br>
              <a:rPr lang="en"/>
            </a:br>
            <a:br>
              <a:rPr lang="en"/>
            </a:br>
            <a:br>
              <a:rPr lang="en"/>
            </a:br>
            <a:br>
              <a:rPr lang="en"/>
            </a:br>
            <a:br>
              <a:rPr lang="en"/>
            </a:br>
            <a:br>
              <a:rPr lang="en"/>
            </a:br>
            <a:endParaRPr sz="2200"/>
          </a:p>
        </p:txBody>
      </p:sp>
      <p:sp>
        <p:nvSpPr>
          <p:cNvPr id="452" name="Google Shape;45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 your DITA content</a:t>
            </a:r>
            <a:endParaRPr/>
          </a:p>
        </p:txBody>
      </p:sp>
      <p:pic>
        <p:nvPicPr>
          <p:cNvPr descr="Official logo of the Special Interest Group on the Design of Communication" id="453" name="Google Shape;453;p49"/>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54" name="Google Shape;454;p49"/>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455" name="Google Shape;455;p49"/>
          <p:cNvPicPr preferRelativeResize="0"/>
          <p:nvPr/>
        </p:nvPicPr>
        <p:blipFill>
          <a:blip r:embed="rId4">
            <a:alphaModFix/>
          </a:blip>
          <a:stretch>
            <a:fillRect/>
          </a:stretch>
        </p:blipFill>
        <p:spPr>
          <a:xfrm>
            <a:off x="937925" y="2068950"/>
            <a:ext cx="8070375" cy="2840589"/>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0"/>
          <p:cNvSpPr txBox="1"/>
          <p:nvPr>
            <p:ph idx="1" type="body"/>
          </p:nvPr>
        </p:nvSpPr>
        <p:spPr>
          <a:xfrm>
            <a:off x="348850" y="1017725"/>
            <a:ext cx="8407200" cy="226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3"/>
            </a:pPr>
            <a:r>
              <a:rPr lang="en"/>
              <a:t>Click the </a:t>
            </a:r>
            <a:r>
              <a:rPr b="1" lang="en"/>
              <a:t>Publish</a:t>
            </a:r>
            <a:r>
              <a:rPr lang="en"/>
              <a:t> button to specify that you want to publish the current map.</a:t>
            </a:r>
            <a:br>
              <a:rPr lang="en"/>
            </a:br>
            <a:br>
              <a:rPr lang="en"/>
            </a:br>
            <a:endParaRPr/>
          </a:p>
          <a:p>
            <a:pPr indent="-317500" lvl="0" marL="457200" rtl="0" algn="l">
              <a:lnSpc>
                <a:spcPct val="100000"/>
              </a:lnSpc>
              <a:spcBef>
                <a:spcPts val="0"/>
              </a:spcBef>
              <a:spcAft>
                <a:spcPts val="0"/>
              </a:spcAft>
              <a:buSzPts val="1400"/>
              <a:buAutoNum type="arabicPeriod" startAt="3"/>
            </a:pPr>
            <a:r>
              <a:rPr lang="en"/>
              <a:t>In the </a:t>
            </a:r>
            <a:r>
              <a:rPr b="1" lang="en"/>
              <a:t>Publish</a:t>
            </a:r>
            <a:r>
              <a:rPr lang="en"/>
              <a:t> dialog box, click the publication scenario (output format) that you want.</a:t>
            </a:r>
            <a:br>
              <a:rPr lang="en"/>
            </a:br>
            <a:br>
              <a:rPr lang="en"/>
            </a:br>
            <a:br>
              <a:rPr lang="en"/>
            </a:br>
            <a:br>
              <a:rPr lang="en"/>
            </a:br>
            <a:br>
              <a:rPr lang="en"/>
            </a:br>
            <a:br>
              <a:rPr lang="en"/>
            </a:br>
            <a:endParaRPr/>
          </a:p>
          <a:p>
            <a:pPr indent="0" lvl="0" marL="0" rtl="0" algn="l">
              <a:lnSpc>
                <a:spcPct val="100000"/>
              </a:lnSpc>
              <a:spcBef>
                <a:spcPts val="0"/>
              </a:spcBef>
              <a:spcAft>
                <a:spcPts val="0"/>
              </a:spcAft>
              <a:buNone/>
            </a:pPr>
            <a:br>
              <a:rPr lang="en"/>
            </a:br>
            <a:br>
              <a:rPr lang="en"/>
            </a:br>
            <a:br>
              <a:rPr lang="en"/>
            </a:br>
            <a:br>
              <a:rPr lang="en"/>
            </a:br>
            <a:br>
              <a:rPr lang="en"/>
            </a:br>
            <a:endParaRPr sz="2200"/>
          </a:p>
        </p:txBody>
      </p:sp>
      <p:sp>
        <p:nvSpPr>
          <p:cNvPr id="461" name="Google Shape;461;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 your DITA content</a:t>
            </a:r>
            <a:endParaRPr/>
          </a:p>
        </p:txBody>
      </p:sp>
      <p:pic>
        <p:nvPicPr>
          <p:cNvPr descr="Official logo of the Special Interest Group on the Design of Communication" id="462" name="Google Shape;462;p50"/>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63" name="Google Shape;463;p50"/>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464" name="Google Shape;464;p50"/>
          <p:cNvCxnSpPr/>
          <p:nvPr/>
        </p:nvCxnSpPr>
        <p:spPr>
          <a:xfrm>
            <a:off x="4336125" y="5065450"/>
            <a:ext cx="1312200" cy="0"/>
          </a:xfrm>
          <a:prstGeom prst="straightConnector1">
            <a:avLst/>
          </a:prstGeom>
          <a:noFill/>
          <a:ln cap="flat" cmpd="sng" w="9525">
            <a:solidFill>
              <a:srgbClr val="FF0000"/>
            </a:solidFill>
            <a:prstDash val="solid"/>
            <a:round/>
            <a:headEnd len="med" w="med" type="none"/>
            <a:tailEnd len="med" w="med" type="none"/>
          </a:ln>
        </p:spPr>
      </p:cxnSp>
      <p:pic>
        <p:nvPicPr>
          <p:cNvPr id="465" name="Google Shape;465;p50"/>
          <p:cNvPicPr preferRelativeResize="0"/>
          <p:nvPr/>
        </p:nvPicPr>
        <p:blipFill>
          <a:blip r:embed="rId4">
            <a:alphaModFix/>
          </a:blip>
          <a:stretch>
            <a:fillRect/>
          </a:stretch>
        </p:blipFill>
        <p:spPr>
          <a:xfrm>
            <a:off x="896150" y="1444450"/>
            <a:ext cx="682825" cy="375175"/>
          </a:xfrm>
          <a:prstGeom prst="rect">
            <a:avLst/>
          </a:prstGeom>
          <a:noFill/>
          <a:ln cap="flat" cmpd="sng" w="9525">
            <a:solidFill>
              <a:srgbClr val="595959"/>
            </a:solidFill>
            <a:prstDash val="solid"/>
            <a:round/>
            <a:headEnd len="sm" w="sm" type="none"/>
            <a:tailEnd len="sm" w="sm" type="none"/>
          </a:ln>
        </p:spPr>
      </p:pic>
      <p:pic>
        <p:nvPicPr>
          <p:cNvPr id="466" name="Google Shape;466;p50"/>
          <p:cNvPicPr preferRelativeResize="0"/>
          <p:nvPr/>
        </p:nvPicPr>
        <p:blipFill>
          <a:blip r:embed="rId5">
            <a:alphaModFix/>
          </a:blip>
          <a:stretch>
            <a:fillRect/>
          </a:stretch>
        </p:blipFill>
        <p:spPr>
          <a:xfrm>
            <a:off x="896147" y="2585900"/>
            <a:ext cx="1290475" cy="1480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1"/>
          <p:cNvSpPr txBox="1"/>
          <p:nvPr>
            <p:ph idx="1" type="body"/>
          </p:nvPr>
        </p:nvSpPr>
        <p:spPr>
          <a:xfrm>
            <a:off x="304350" y="1017725"/>
            <a:ext cx="8407200" cy="2269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rabicPeriod" startAt="5"/>
            </a:pPr>
            <a:r>
              <a:rPr lang="en"/>
              <a:t>Provide some metadata (a description) about this publication.</a:t>
            </a:r>
            <a:br>
              <a:rPr lang="en"/>
            </a:br>
            <a:br>
              <a:rPr lang="en"/>
            </a:br>
            <a:br>
              <a:rPr lang="en"/>
            </a:br>
            <a:br>
              <a:rPr lang="en"/>
            </a:br>
            <a:br>
              <a:rPr lang="en"/>
            </a:br>
            <a:br>
              <a:rPr lang="en"/>
            </a:br>
            <a:br>
              <a:rPr lang="en"/>
            </a:br>
            <a:endParaRPr/>
          </a:p>
          <a:p>
            <a:pPr indent="0" lvl="0" marL="0" rtl="0" algn="l">
              <a:lnSpc>
                <a:spcPct val="100000"/>
              </a:lnSpc>
              <a:spcBef>
                <a:spcPts val="0"/>
              </a:spcBef>
              <a:spcAft>
                <a:spcPts val="0"/>
              </a:spcAft>
              <a:buNone/>
            </a:pPr>
            <a:br>
              <a:rPr lang="en"/>
            </a:br>
            <a:br>
              <a:rPr lang="en"/>
            </a:br>
            <a:br>
              <a:rPr lang="en"/>
            </a:br>
            <a:br>
              <a:rPr lang="en"/>
            </a:br>
            <a:br>
              <a:rPr lang="en"/>
            </a:br>
            <a:br>
              <a:rPr lang="en"/>
            </a:br>
            <a:endParaRPr sz="2200"/>
          </a:p>
        </p:txBody>
      </p:sp>
      <p:sp>
        <p:nvSpPr>
          <p:cNvPr id="472" name="Google Shape;472;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 your DITA content</a:t>
            </a:r>
            <a:endParaRPr/>
          </a:p>
        </p:txBody>
      </p:sp>
      <p:pic>
        <p:nvPicPr>
          <p:cNvPr descr="Official logo of the Special Interest Group on the Design of Communication" id="473" name="Google Shape;473;p51"/>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74" name="Google Shape;474;p51"/>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cxnSp>
        <p:nvCxnSpPr>
          <p:cNvPr id="475" name="Google Shape;475;p51"/>
          <p:cNvCxnSpPr/>
          <p:nvPr/>
        </p:nvCxnSpPr>
        <p:spPr>
          <a:xfrm>
            <a:off x="4336125" y="5065450"/>
            <a:ext cx="1312200" cy="0"/>
          </a:xfrm>
          <a:prstGeom prst="straightConnector1">
            <a:avLst/>
          </a:prstGeom>
          <a:noFill/>
          <a:ln cap="flat" cmpd="sng" w="9525">
            <a:solidFill>
              <a:srgbClr val="FF0000"/>
            </a:solidFill>
            <a:prstDash val="solid"/>
            <a:round/>
            <a:headEnd len="med" w="med" type="none"/>
            <a:tailEnd len="med" w="med" type="none"/>
          </a:ln>
        </p:spPr>
      </p:cxnSp>
      <p:pic>
        <p:nvPicPr>
          <p:cNvPr id="476" name="Google Shape;476;p51"/>
          <p:cNvPicPr preferRelativeResize="0"/>
          <p:nvPr/>
        </p:nvPicPr>
        <p:blipFill>
          <a:blip r:embed="rId4">
            <a:alphaModFix/>
          </a:blip>
          <a:stretch>
            <a:fillRect/>
          </a:stretch>
        </p:blipFill>
        <p:spPr>
          <a:xfrm>
            <a:off x="867713" y="1465300"/>
            <a:ext cx="4352925" cy="165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overview</a:t>
            </a:r>
            <a:endParaRPr/>
          </a:p>
        </p:txBody>
      </p:sp>
      <p:pic>
        <p:nvPicPr>
          <p:cNvPr descr="Official logo of the Special Interest Group on the Design of Communication" id="93" name="Google Shape;93;p16"/>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94" name="Google Shape;94;p16"/>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95" name="Google Shape;95;p16"/>
          <p:cNvSpPr txBox="1"/>
          <p:nvPr/>
        </p:nvSpPr>
        <p:spPr>
          <a:xfrm>
            <a:off x="374400" y="1000775"/>
            <a:ext cx="8455500" cy="2304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AutoNum type="arabicPeriod"/>
            </a:pPr>
            <a:r>
              <a:rPr lang="en" sz="1800">
                <a:solidFill>
                  <a:schemeClr val="dk1"/>
                </a:solidFill>
              </a:rPr>
              <a:t>Log in to a Heretto CCMS cloud account.</a:t>
            </a:r>
            <a:br>
              <a:rPr lang="en" sz="1800">
                <a:solidFill>
                  <a:schemeClr val="dk1"/>
                </a:solidFill>
              </a:rPr>
            </a:br>
            <a:r>
              <a:rPr lang="en" sz="1800">
                <a:solidFill>
                  <a:schemeClr val="dk1"/>
                </a:solidFill>
              </a:rPr>
              <a:t> </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Create a folder in Heretto for your DITA files.</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Create a DITA map. </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Create some DITA topics (general, concept, task, reference).</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Populate the topics with content.</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Create references from your DITA map to those topic(s).</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Publish your content using built-in processors as </a:t>
            </a:r>
            <a:br>
              <a:rPr lang="en" sz="1800">
                <a:solidFill>
                  <a:schemeClr val="dk1"/>
                </a:solidFill>
              </a:rPr>
            </a:br>
            <a:r>
              <a:rPr lang="en" sz="1800">
                <a:solidFill>
                  <a:schemeClr val="dk1"/>
                </a:solidFill>
              </a:rPr>
              <a:t>PDF, HTML, and web help.</a:t>
            </a:r>
            <a:endParaRPr sz="18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2"/>
          <p:cNvSpPr txBox="1"/>
          <p:nvPr>
            <p:ph idx="1" type="body"/>
          </p:nvPr>
        </p:nvSpPr>
        <p:spPr>
          <a:xfrm>
            <a:off x="304350" y="1017725"/>
            <a:ext cx="8407200" cy="2269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rabicPeriod" startAt="6"/>
            </a:pPr>
            <a:r>
              <a:rPr lang="en"/>
              <a:t>Click the </a:t>
            </a:r>
            <a:r>
              <a:rPr b="1" lang="en"/>
              <a:t>Publish</a:t>
            </a:r>
            <a:r>
              <a:rPr lang="en"/>
              <a:t> button to submit your DITA sources to the PDF processor.</a:t>
            </a:r>
            <a:br>
              <a:rPr lang="en"/>
            </a:br>
            <a:br>
              <a:rPr lang="en"/>
            </a:br>
            <a:br>
              <a:rPr lang="en"/>
            </a:br>
            <a:r>
              <a:rPr lang="en" sz="1400"/>
              <a:t>Heretto processes your content and provides a link to the generated </a:t>
            </a:r>
            <a:br>
              <a:rPr lang="en" sz="1400"/>
            </a:br>
            <a:r>
              <a:rPr lang="en" sz="1400"/>
              <a:t>output (a PDF file in this case).  </a:t>
            </a:r>
            <a:br>
              <a:rPr lang="en"/>
            </a:br>
            <a:br>
              <a:rPr lang="en"/>
            </a:br>
            <a:br>
              <a:rPr lang="en"/>
            </a:br>
            <a:br>
              <a:rPr lang="en"/>
            </a:br>
            <a:br>
              <a:rPr lang="en"/>
            </a:br>
            <a:br>
              <a:rPr lang="en"/>
            </a:br>
            <a:br>
              <a:rPr lang="en"/>
            </a:br>
            <a:endParaRPr/>
          </a:p>
          <a:p>
            <a:pPr indent="-317500" lvl="0" marL="457200" rtl="0" algn="l">
              <a:lnSpc>
                <a:spcPct val="100000"/>
              </a:lnSpc>
              <a:spcBef>
                <a:spcPts val="0"/>
              </a:spcBef>
              <a:spcAft>
                <a:spcPts val="0"/>
              </a:spcAft>
              <a:buSzPts val="1400"/>
              <a:buAutoNum type="arabicPeriod" startAt="6"/>
            </a:pPr>
            <a:r>
              <a:rPr lang="en"/>
              <a:t>Click the link in the </a:t>
            </a:r>
            <a:r>
              <a:rPr b="1" lang="en"/>
              <a:t>Description</a:t>
            </a:r>
            <a:r>
              <a:rPr lang="en"/>
              <a:t> column to open an </a:t>
            </a:r>
            <a:br>
              <a:rPr lang="en"/>
            </a:br>
            <a:r>
              <a:rPr lang="en"/>
              <a:t>inventory of your publications.</a:t>
            </a:r>
            <a:br>
              <a:rPr lang="en" sz="1400"/>
            </a:br>
            <a:br>
              <a:rPr lang="en"/>
            </a:br>
            <a:br>
              <a:rPr lang="en"/>
            </a:br>
            <a:br>
              <a:rPr lang="en"/>
            </a:br>
            <a:br>
              <a:rPr lang="en"/>
            </a:br>
            <a:br>
              <a:rPr lang="en"/>
            </a:br>
            <a:endParaRPr sz="2200"/>
          </a:p>
        </p:txBody>
      </p:sp>
      <p:sp>
        <p:nvSpPr>
          <p:cNvPr id="482" name="Google Shape;482;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 your DITA content</a:t>
            </a:r>
            <a:endParaRPr/>
          </a:p>
        </p:txBody>
      </p:sp>
      <p:pic>
        <p:nvPicPr>
          <p:cNvPr descr="Official logo of the Special Interest Group on the Design of Communication" id="483" name="Google Shape;483;p52"/>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84" name="Google Shape;484;p52"/>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485" name="Google Shape;485;p52"/>
          <p:cNvPicPr preferRelativeResize="0"/>
          <p:nvPr/>
        </p:nvPicPr>
        <p:blipFill>
          <a:blip r:embed="rId4">
            <a:alphaModFix/>
          </a:blip>
          <a:stretch>
            <a:fillRect/>
          </a:stretch>
        </p:blipFill>
        <p:spPr>
          <a:xfrm>
            <a:off x="905600" y="1496050"/>
            <a:ext cx="2029975" cy="375175"/>
          </a:xfrm>
          <a:prstGeom prst="rect">
            <a:avLst/>
          </a:prstGeom>
          <a:noFill/>
          <a:ln>
            <a:noFill/>
          </a:ln>
        </p:spPr>
      </p:pic>
      <p:pic>
        <p:nvPicPr>
          <p:cNvPr id="486" name="Google Shape;486;p52"/>
          <p:cNvPicPr preferRelativeResize="0"/>
          <p:nvPr/>
        </p:nvPicPr>
        <p:blipFill>
          <a:blip r:embed="rId5">
            <a:alphaModFix/>
          </a:blip>
          <a:stretch>
            <a:fillRect/>
          </a:stretch>
        </p:blipFill>
        <p:spPr>
          <a:xfrm>
            <a:off x="905600" y="2571750"/>
            <a:ext cx="6724650" cy="1447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3"/>
          <p:cNvSpPr txBox="1"/>
          <p:nvPr>
            <p:ph idx="1" type="body"/>
          </p:nvPr>
        </p:nvSpPr>
        <p:spPr>
          <a:xfrm>
            <a:off x="304350" y="1017725"/>
            <a:ext cx="8407200" cy="2269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rabicPeriod" startAt="8"/>
            </a:pPr>
            <a:r>
              <a:rPr lang="en"/>
              <a:t>Click the link under </a:t>
            </a:r>
            <a:r>
              <a:rPr b="1" lang="en"/>
              <a:t>Key Assets</a:t>
            </a:r>
            <a:r>
              <a:rPr lang="en"/>
              <a:t> to view the generated output.</a:t>
            </a:r>
            <a:br>
              <a:rPr lang="en"/>
            </a:br>
            <a:br>
              <a:rPr lang="en"/>
            </a:br>
            <a:br>
              <a:rPr lang="en"/>
            </a:br>
            <a:br>
              <a:rPr lang="en"/>
            </a:br>
            <a:br>
              <a:rPr lang="en"/>
            </a:br>
            <a:br>
              <a:rPr lang="en"/>
            </a:br>
            <a:br>
              <a:rPr lang="en"/>
            </a:br>
            <a:br>
              <a:rPr lang="en"/>
            </a:br>
            <a:br>
              <a:rPr lang="en"/>
            </a:br>
            <a:endParaRPr/>
          </a:p>
          <a:p>
            <a:pPr indent="-317500" lvl="0" marL="457200" rtl="0" algn="l">
              <a:lnSpc>
                <a:spcPct val="100000"/>
              </a:lnSpc>
              <a:spcBef>
                <a:spcPts val="0"/>
              </a:spcBef>
              <a:spcAft>
                <a:spcPts val="0"/>
              </a:spcAft>
              <a:buSzPts val="1400"/>
              <a:buAutoNum type="arabicPeriod" startAt="8"/>
            </a:pPr>
            <a:r>
              <a:rPr lang="en"/>
              <a:t>Click the </a:t>
            </a:r>
            <a:r>
              <a:rPr b="1" lang="en"/>
              <a:t>Download</a:t>
            </a:r>
            <a:r>
              <a:rPr lang="en"/>
              <a:t> </a:t>
            </a:r>
            <a:br>
              <a:rPr lang="en"/>
            </a:br>
            <a:r>
              <a:rPr lang="en"/>
              <a:t>button </a:t>
            </a:r>
            <a:r>
              <a:rPr lang="en"/>
              <a:t>to save the </a:t>
            </a:r>
            <a:br>
              <a:rPr lang="en"/>
            </a:br>
            <a:r>
              <a:rPr lang="en"/>
              <a:t>generated PDF to your</a:t>
            </a:r>
            <a:br>
              <a:rPr lang="en"/>
            </a:br>
            <a:r>
              <a:rPr lang="en"/>
              <a:t>Downloads folder.</a:t>
            </a:r>
            <a:br>
              <a:rPr lang="en"/>
            </a:br>
            <a:br>
              <a:rPr lang="en"/>
            </a:br>
            <a:br>
              <a:rPr lang="en"/>
            </a:br>
            <a:br>
              <a:rPr lang="en"/>
            </a:br>
            <a:br>
              <a:rPr lang="en"/>
            </a:br>
            <a:br>
              <a:rPr lang="en"/>
            </a:br>
            <a:br>
              <a:rPr lang="en"/>
            </a:br>
            <a:br>
              <a:rPr lang="en"/>
            </a:br>
            <a:br>
              <a:rPr lang="en"/>
            </a:br>
            <a:br>
              <a:rPr lang="en"/>
            </a:br>
            <a:endParaRPr sz="2200"/>
          </a:p>
        </p:txBody>
      </p:sp>
      <p:sp>
        <p:nvSpPr>
          <p:cNvPr id="492" name="Google Shape;49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 your DITA content</a:t>
            </a:r>
            <a:endParaRPr/>
          </a:p>
        </p:txBody>
      </p:sp>
      <p:pic>
        <p:nvPicPr>
          <p:cNvPr descr="Official logo of the Special Interest Group on the Design of Communication" id="493" name="Google Shape;493;p53"/>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494" name="Google Shape;494;p53"/>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495" name="Google Shape;495;p53"/>
          <p:cNvPicPr preferRelativeResize="0"/>
          <p:nvPr/>
        </p:nvPicPr>
        <p:blipFill>
          <a:blip r:embed="rId4">
            <a:alphaModFix/>
          </a:blip>
          <a:stretch>
            <a:fillRect/>
          </a:stretch>
        </p:blipFill>
        <p:spPr>
          <a:xfrm>
            <a:off x="919850" y="1490238"/>
            <a:ext cx="4171950" cy="1095375"/>
          </a:xfrm>
          <a:prstGeom prst="rect">
            <a:avLst/>
          </a:prstGeom>
          <a:noFill/>
          <a:ln>
            <a:noFill/>
          </a:ln>
        </p:spPr>
      </p:pic>
      <p:pic>
        <p:nvPicPr>
          <p:cNvPr id="496" name="Google Shape;496;p53"/>
          <p:cNvPicPr preferRelativeResize="0"/>
          <p:nvPr/>
        </p:nvPicPr>
        <p:blipFill>
          <a:blip r:embed="rId5">
            <a:alphaModFix/>
          </a:blip>
          <a:stretch>
            <a:fillRect/>
          </a:stretch>
        </p:blipFill>
        <p:spPr>
          <a:xfrm>
            <a:off x="4327700" y="1924551"/>
            <a:ext cx="4504599" cy="1885204"/>
          </a:xfrm>
          <a:prstGeom prst="rect">
            <a:avLst/>
          </a:prstGeom>
          <a:noFill/>
          <a:ln>
            <a:noFill/>
          </a:ln>
        </p:spPr>
      </p:pic>
      <p:cxnSp>
        <p:nvCxnSpPr>
          <p:cNvPr id="497" name="Google Shape;497;p53"/>
          <p:cNvCxnSpPr/>
          <p:nvPr/>
        </p:nvCxnSpPr>
        <p:spPr>
          <a:xfrm>
            <a:off x="2811925" y="4288200"/>
            <a:ext cx="2268900" cy="19800"/>
          </a:xfrm>
          <a:prstGeom prst="straightConnector1">
            <a:avLst/>
          </a:prstGeom>
          <a:noFill/>
          <a:ln cap="flat" cmpd="sng" w="9525">
            <a:solidFill>
              <a:srgbClr val="FF0000"/>
            </a:solidFill>
            <a:prstDash val="solid"/>
            <a:round/>
            <a:headEnd len="med" w="med" type="none"/>
            <a:tailEnd len="med" w="med" type="none"/>
          </a:ln>
        </p:spPr>
      </p:cxnSp>
      <p:pic>
        <p:nvPicPr>
          <p:cNvPr id="498" name="Google Shape;498;p53"/>
          <p:cNvPicPr preferRelativeResize="0"/>
          <p:nvPr/>
        </p:nvPicPr>
        <p:blipFill>
          <a:blip r:embed="rId6">
            <a:alphaModFix/>
          </a:blip>
          <a:stretch>
            <a:fillRect/>
          </a:stretch>
        </p:blipFill>
        <p:spPr>
          <a:xfrm>
            <a:off x="3510424" y="3809749"/>
            <a:ext cx="2714650" cy="1170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 your DITA content</a:t>
            </a:r>
            <a:endParaRPr/>
          </a:p>
        </p:txBody>
      </p:sp>
      <p:pic>
        <p:nvPicPr>
          <p:cNvPr descr="Official logo of the Special Interest Group on the Design of Communication" id="504" name="Google Shape;504;p54"/>
          <p:cNvPicPr preferRelativeResize="0"/>
          <p:nvPr/>
        </p:nvPicPr>
        <p:blipFill>
          <a:blip r:embed="rId3">
            <a:alphaModFix/>
          </a:blip>
          <a:stretch>
            <a:fillRect/>
          </a:stretch>
        </p:blipFill>
        <p:spPr>
          <a:xfrm>
            <a:off x="6325550" y="3971550"/>
            <a:ext cx="2735427" cy="1093899"/>
          </a:xfrm>
          <a:prstGeom prst="rect">
            <a:avLst/>
          </a:prstGeom>
          <a:noFill/>
          <a:ln>
            <a:noFill/>
          </a:ln>
        </p:spPr>
      </p:pic>
      <p:cxnSp>
        <p:nvCxnSpPr>
          <p:cNvPr id="505" name="Google Shape;505;p54"/>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sp>
        <p:nvSpPr>
          <p:cNvPr id="506" name="Google Shape;506;p54"/>
          <p:cNvSpPr/>
          <p:nvPr/>
        </p:nvSpPr>
        <p:spPr>
          <a:xfrm>
            <a:off x="885775" y="1531575"/>
            <a:ext cx="5736528" cy="3420684"/>
          </a:xfrm>
          <a:prstGeom prst="flowChartDocument">
            <a:avLst/>
          </a:prstGeom>
          <a:solidFill>
            <a:srgbClr val="FFE5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7" name="Google Shape;507;p54"/>
          <p:cNvSpPr txBox="1"/>
          <p:nvPr/>
        </p:nvSpPr>
        <p:spPr>
          <a:xfrm>
            <a:off x="1255488" y="1689675"/>
            <a:ext cx="4997100" cy="2725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DITA separates source XML content from generated PDF or HTML presentation. </a:t>
            </a:r>
            <a:br>
              <a:rPr lang="en"/>
            </a:br>
            <a:endParaRPr/>
          </a:p>
          <a:p>
            <a:pPr indent="-317500" lvl="0" marL="457200" rtl="0" algn="l">
              <a:spcBef>
                <a:spcPts val="0"/>
              </a:spcBef>
              <a:spcAft>
                <a:spcPts val="0"/>
              </a:spcAft>
              <a:buSzPts val="1400"/>
              <a:buAutoNum type="arabicPeriod"/>
            </a:pPr>
            <a:r>
              <a:rPr lang="en"/>
              <a:t>DITA processors read one DITA map and generate a specific set of PDF, HTML5, or WebHelp deliverables. This is genuine single sourcing. </a:t>
            </a:r>
            <a:br>
              <a:rPr lang="en"/>
            </a:br>
            <a:endParaRPr/>
          </a:p>
          <a:p>
            <a:pPr indent="-317500" lvl="0" marL="457200" rtl="0" algn="l">
              <a:spcBef>
                <a:spcPts val="0"/>
              </a:spcBef>
              <a:spcAft>
                <a:spcPts val="0"/>
              </a:spcAft>
              <a:buSzPts val="1400"/>
              <a:buAutoNum type="arabicPeriod"/>
            </a:pPr>
            <a:r>
              <a:rPr lang="en"/>
              <a:t>If you have experience programming in XML, you can customize the out-of-the-box Heretto DITA processors to make your output reflect a particular presentation style. </a:t>
            </a:r>
            <a:endParaRPr/>
          </a:p>
        </p:txBody>
      </p:sp>
      <p:sp>
        <p:nvSpPr>
          <p:cNvPr id="508" name="Google Shape;508;p54"/>
          <p:cNvSpPr txBox="1"/>
          <p:nvPr/>
        </p:nvSpPr>
        <p:spPr>
          <a:xfrm>
            <a:off x="351500" y="1007525"/>
            <a:ext cx="3210300" cy="2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have we learned?</a:t>
            </a:r>
            <a:endParaRPr sz="18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514" name="Google Shape;514;p5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1491"/>
              <a:t>See the </a:t>
            </a:r>
            <a:r>
              <a:rPr lang="en" sz="1491" u="sng">
                <a:solidFill>
                  <a:schemeClr val="hlink"/>
                </a:solidFill>
                <a:hlinkClick r:id="rId3"/>
              </a:rPr>
              <a:t>Committee on Structured Authoring and Content Management </a:t>
            </a:r>
            <a:r>
              <a:rPr lang="en" sz="1491"/>
              <a:t>page of the ACM SIGDOC website to learn more about committee activities, available resources, and volunteer opportunities.</a:t>
            </a:r>
            <a:endParaRPr sz="1491"/>
          </a:p>
          <a:p>
            <a:pPr indent="0" lvl="0" marL="0" rtl="0" algn="l">
              <a:spcBef>
                <a:spcPts val="1200"/>
              </a:spcBef>
              <a:spcAft>
                <a:spcPts val="0"/>
              </a:spcAft>
              <a:buClr>
                <a:schemeClr val="dk1"/>
              </a:buClr>
              <a:buSzPts val="1100"/>
              <a:buFont typeface="Arial"/>
              <a:buNone/>
            </a:pPr>
            <a:r>
              <a:rPr lang="en" sz="1450"/>
              <a:t>See </a:t>
            </a:r>
            <a:r>
              <a:rPr lang="en" sz="1450" u="sng">
                <a:solidFill>
                  <a:srgbClr val="1155CC"/>
                </a:solidFill>
                <a:hlinkClick r:id="rId4">
                  <a:extLst>
                    <a:ext uri="{A12FA001-AC4F-418D-AE19-62706E023703}">
                      <ahyp:hlinkClr val="tx"/>
                    </a:ext>
                  </a:extLst>
                </a:hlinkClick>
              </a:rPr>
              <a:t>https://acm-sigdoc-structured.org</a:t>
            </a:r>
            <a:r>
              <a:rPr lang="en" sz="1450"/>
              <a:t> to learn more about committee activities, available resources, and volunteer opportunities.</a:t>
            </a:r>
            <a:endParaRPr sz="1450"/>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folder in Heretto for your content</a:t>
            </a:r>
            <a:endParaRPr/>
          </a:p>
        </p:txBody>
      </p:sp>
      <p:pic>
        <p:nvPicPr>
          <p:cNvPr descr="Official logo of the Special Interest Group on the Design of Communication" id="101" name="Google Shape;101;p17"/>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02" name="Google Shape;102;p17"/>
          <p:cNvSpPr txBox="1"/>
          <p:nvPr>
            <p:ph idx="1" type="body"/>
          </p:nvPr>
        </p:nvSpPr>
        <p:spPr>
          <a:xfrm>
            <a:off x="348850" y="1017725"/>
            <a:ext cx="8407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In a web browser, open and log in to Heretto CCMS.</a:t>
            </a:r>
            <a:endParaRPr/>
          </a:p>
          <a:p>
            <a:pPr indent="-342900" lvl="0" marL="457200" rtl="0" algn="l">
              <a:spcBef>
                <a:spcPts val="0"/>
              </a:spcBef>
              <a:spcAft>
                <a:spcPts val="0"/>
              </a:spcAft>
              <a:buSzPts val="1800"/>
              <a:buAutoNum type="arabicPeriod"/>
            </a:pPr>
            <a:r>
              <a:rPr lang="en"/>
              <a:t>In the </a:t>
            </a:r>
            <a:r>
              <a:rPr b="1" lang="en"/>
              <a:t>Browse</a:t>
            </a:r>
            <a:r>
              <a:rPr lang="en"/>
              <a:t> tab, click the </a:t>
            </a:r>
            <a:r>
              <a:rPr b="1" lang="en"/>
              <a:t>Content</a:t>
            </a:r>
            <a:r>
              <a:rPr lang="en"/>
              <a:t> heading to display current folders.</a:t>
            </a:r>
            <a:br>
              <a:rPr lang="en"/>
            </a:br>
            <a:endParaRPr/>
          </a:p>
        </p:txBody>
      </p:sp>
      <p:cxnSp>
        <p:nvCxnSpPr>
          <p:cNvPr id="103" name="Google Shape;103;p17"/>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04" name="Google Shape;104;p17"/>
          <p:cNvPicPr preferRelativeResize="0"/>
          <p:nvPr/>
        </p:nvPicPr>
        <p:blipFill>
          <a:blip r:embed="rId4">
            <a:alphaModFix/>
          </a:blip>
          <a:stretch>
            <a:fillRect/>
          </a:stretch>
        </p:blipFill>
        <p:spPr>
          <a:xfrm>
            <a:off x="915550" y="1791025"/>
            <a:ext cx="4449335" cy="2943275"/>
          </a:xfrm>
          <a:prstGeom prst="rect">
            <a:avLst/>
          </a:prstGeom>
          <a:noFill/>
          <a:ln>
            <a:noFill/>
          </a:ln>
        </p:spPr>
      </p:pic>
      <p:sp>
        <p:nvSpPr>
          <p:cNvPr id="105" name="Google Shape;105;p17"/>
          <p:cNvSpPr txBox="1"/>
          <p:nvPr/>
        </p:nvSpPr>
        <p:spPr>
          <a:xfrm>
            <a:off x="897100" y="4769025"/>
            <a:ext cx="5809500" cy="3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Note: The folders that you see in your repository will vary from this example.</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cxnSp>
        <p:nvCxnSpPr>
          <p:cNvPr id="110" name="Google Shape;110;p18"/>
          <p:cNvCxnSpPr/>
          <p:nvPr/>
        </p:nvCxnSpPr>
        <p:spPr>
          <a:xfrm>
            <a:off x="2261375" y="2520500"/>
            <a:ext cx="953100" cy="0"/>
          </a:xfrm>
          <a:prstGeom prst="straightConnector1">
            <a:avLst/>
          </a:prstGeom>
          <a:noFill/>
          <a:ln cap="flat" cmpd="sng" w="9525">
            <a:solidFill>
              <a:srgbClr val="FF0000"/>
            </a:solidFill>
            <a:prstDash val="solid"/>
            <a:round/>
            <a:headEnd len="med" w="med" type="none"/>
            <a:tailEnd len="med" w="med" type="none"/>
          </a:ln>
        </p:spPr>
      </p:cxnSp>
      <p:cxnSp>
        <p:nvCxnSpPr>
          <p:cNvPr id="111" name="Google Shape;111;p18"/>
          <p:cNvCxnSpPr/>
          <p:nvPr/>
        </p:nvCxnSpPr>
        <p:spPr>
          <a:xfrm>
            <a:off x="6201650" y="3794650"/>
            <a:ext cx="1167000" cy="0"/>
          </a:xfrm>
          <a:prstGeom prst="straightConnector1">
            <a:avLst/>
          </a:prstGeom>
          <a:noFill/>
          <a:ln cap="flat" cmpd="sng" w="9525">
            <a:solidFill>
              <a:srgbClr val="FF0000"/>
            </a:solidFill>
            <a:prstDash val="solid"/>
            <a:round/>
            <a:headEnd len="med" w="med" type="none"/>
            <a:tailEnd len="med" w="med" type="none"/>
          </a:ln>
        </p:spPr>
      </p:cxnSp>
      <p:sp>
        <p:nvSpPr>
          <p:cNvPr id="112" name="Google Shape;11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folder in Heretto for your content</a:t>
            </a:r>
            <a:endParaRPr/>
          </a:p>
        </p:txBody>
      </p:sp>
      <p:pic>
        <p:nvPicPr>
          <p:cNvPr descr="Official logo of the Special Interest Group on the Design of Communication" id="113" name="Google Shape;113;p18"/>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14" name="Google Shape;114;p18"/>
          <p:cNvSpPr txBox="1"/>
          <p:nvPr>
            <p:ph idx="1" type="body"/>
          </p:nvPr>
        </p:nvSpPr>
        <p:spPr>
          <a:xfrm>
            <a:off x="348850" y="1017725"/>
            <a:ext cx="8407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startAt="3"/>
            </a:pPr>
            <a:r>
              <a:rPr lang="en"/>
              <a:t>On the right-hand side of the toolbar, click the </a:t>
            </a:r>
            <a:r>
              <a:rPr b="1" lang="en"/>
              <a:t>Create a new folder</a:t>
            </a:r>
            <a:r>
              <a:rPr lang="en"/>
              <a:t> icon.</a:t>
            </a:r>
            <a:br>
              <a:rPr lang="en"/>
            </a:br>
            <a:br>
              <a:rPr lang="en"/>
            </a:br>
            <a:r>
              <a:rPr lang="en"/>
              <a:t> </a:t>
            </a:r>
            <a:endParaRPr/>
          </a:p>
          <a:p>
            <a:pPr indent="-342900" lvl="0" marL="457200" rtl="0" algn="l">
              <a:spcBef>
                <a:spcPts val="0"/>
              </a:spcBef>
              <a:spcAft>
                <a:spcPts val="0"/>
              </a:spcAft>
              <a:buSzPts val="1800"/>
              <a:buAutoNum type="arabicPeriod" startAt="3"/>
            </a:pPr>
            <a:r>
              <a:rPr lang="en"/>
              <a:t>In the </a:t>
            </a:r>
            <a:r>
              <a:rPr b="1" lang="en"/>
              <a:t>Create Folder</a:t>
            </a:r>
            <a:r>
              <a:rPr lang="en"/>
              <a:t> dialog box, provide a name for your new folder and click </a:t>
            </a:r>
            <a:r>
              <a:rPr b="1" lang="en"/>
              <a:t>Create</a:t>
            </a:r>
            <a:r>
              <a:rPr lang="en"/>
              <a:t>. </a:t>
            </a:r>
            <a:br>
              <a:rPr lang="en"/>
            </a:br>
            <a:br>
              <a:rPr lang="en"/>
            </a:br>
            <a:br>
              <a:rPr lang="en"/>
            </a:br>
            <a:endParaRPr/>
          </a:p>
          <a:p>
            <a:pPr indent="-342900" lvl="0" marL="457200" rtl="0" algn="l">
              <a:spcBef>
                <a:spcPts val="0"/>
              </a:spcBef>
              <a:spcAft>
                <a:spcPts val="0"/>
              </a:spcAft>
              <a:buSzPts val="1800"/>
              <a:buAutoNum type="arabicPeriod" startAt="3"/>
            </a:pPr>
            <a:r>
              <a:rPr lang="en"/>
              <a:t>Refresh (expand and collapse) the </a:t>
            </a:r>
            <a:r>
              <a:rPr b="1" lang="en"/>
              <a:t>Content</a:t>
            </a:r>
            <a:r>
              <a:rPr lang="en"/>
              <a:t> branch.  </a:t>
            </a:r>
            <a:endParaRPr/>
          </a:p>
        </p:txBody>
      </p:sp>
      <p:cxnSp>
        <p:nvCxnSpPr>
          <p:cNvPr id="115" name="Google Shape;115;p18"/>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16" name="Google Shape;116;p18"/>
          <p:cNvPicPr preferRelativeResize="0"/>
          <p:nvPr/>
        </p:nvPicPr>
        <p:blipFill>
          <a:blip r:embed="rId4">
            <a:alphaModFix/>
          </a:blip>
          <a:stretch>
            <a:fillRect/>
          </a:stretch>
        </p:blipFill>
        <p:spPr>
          <a:xfrm>
            <a:off x="905848" y="1391348"/>
            <a:ext cx="1063586" cy="572700"/>
          </a:xfrm>
          <a:prstGeom prst="rect">
            <a:avLst/>
          </a:prstGeom>
          <a:noFill/>
          <a:ln>
            <a:noFill/>
          </a:ln>
        </p:spPr>
      </p:pic>
      <p:pic>
        <p:nvPicPr>
          <p:cNvPr id="117" name="Google Shape;117;p18"/>
          <p:cNvPicPr preferRelativeResize="0"/>
          <p:nvPr/>
        </p:nvPicPr>
        <p:blipFill>
          <a:blip r:embed="rId5">
            <a:alphaModFix/>
          </a:blip>
          <a:stretch>
            <a:fillRect/>
          </a:stretch>
        </p:blipFill>
        <p:spPr>
          <a:xfrm>
            <a:off x="2635950" y="2360500"/>
            <a:ext cx="1812817" cy="1249100"/>
          </a:xfrm>
          <a:prstGeom prst="rect">
            <a:avLst/>
          </a:prstGeom>
          <a:noFill/>
          <a:ln>
            <a:noFill/>
          </a:ln>
        </p:spPr>
      </p:pic>
      <p:pic>
        <p:nvPicPr>
          <p:cNvPr id="118" name="Google Shape;118;p18"/>
          <p:cNvPicPr preferRelativeResize="0"/>
          <p:nvPr/>
        </p:nvPicPr>
        <p:blipFill>
          <a:blip r:embed="rId6">
            <a:alphaModFix/>
          </a:blip>
          <a:stretch>
            <a:fillRect/>
          </a:stretch>
        </p:blipFill>
        <p:spPr>
          <a:xfrm>
            <a:off x="6970625" y="2719675"/>
            <a:ext cx="1715725" cy="14384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folder in Heretto for your content</a:t>
            </a:r>
            <a:endParaRPr/>
          </a:p>
        </p:txBody>
      </p:sp>
      <p:pic>
        <p:nvPicPr>
          <p:cNvPr descr="Official logo of the Special Interest Group on the Design of Communication" id="124" name="Google Shape;124;p19"/>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25" name="Google Shape;125;p19"/>
          <p:cNvSpPr txBox="1"/>
          <p:nvPr>
            <p:ph idx="1" type="body"/>
          </p:nvPr>
        </p:nvSpPr>
        <p:spPr>
          <a:xfrm>
            <a:off x="348850" y="1017725"/>
            <a:ext cx="8407200" cy="474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a:t>Heretto creates the folder and displays it in </a:t>
            </a:r>
            <a:r>
              <a:rPr b="1" lang="en"/>
              <a:t>Content</a:t>
            </a:r>
            <a:r>
              <a:rPr lang="en"/>
              <a:t>.</a:t>
            </a:r>
            <a:endParaRPr sz="2200"/>
          </a:p>
        </p:txBody>
      </p:sp>
      <p:cxnSp>
        <p:nvCxnSpPr>
          <p:cNvPr id="126" name="Google Shape;126;p19"/>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27" name="Google Shape;127;p19"/>
          <p:cNvPicPr preferRelativeResize="0"/>
          <p:nvPr/>
        </p:nvPicPr>
        <p:blipFill>
          <a:blip r:embed="rId4">
            <a:alphaModFix/>
          </a:blip>
          <a:stretch>
            <a:fillRect/>
          </a:stretch>
        </p:blipFill>
        <p:spPr>
          <a:xfrm>
            <a:off x="473901" y="1502701"/>
            <a:ext cx="6012025" cy="3491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DITA map</a:t>
            </a:r>
            <a:endParaRPr/>
          </a:p>
        </p:txBody>
      </p:sp>
      <p:pic>
        <p:nvPicPr>
          <p:cNvPr descr="Official logo of the Special Interest Group on the Design of Communication" id="133" name="Google Shape;133;p20"/>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34" name="Google Shape;134;p20"/>
          <p:cNvSpPr txBox="1"/>
          <p:nvPr>
            <p:ph idx="1" type="body"/>
          </p:nvPr>
        </p:nvSpPr>
        <p:spPr>
          <a:xfrm>
            <a:off x="348850" y="1017725"/>
            <a:ext cx="8407200" cy="311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Double-click the folder into which you want to add your map, for example</a:t>
            </a:r>
            <a:r>
              <a:rPr lang="en" sz="2300"/>
              <a:t> </a:t>
            </a:r>
            <a:r>
              <a:rPr lang="en" sz="1600">
                <a:latin typeface="Courier New"/>
                <a:ea typeface="Courier New"/>
                <a:cs typeface="Courier New"/>
                <a:sym typeface="Courier New"/>
              </a:rPr>
              <a:t>acm-sample-1</a:t>
            </a:r>
            <a:r>
              <a:rPr lang="en" sz="2300"/>
              <a:t>.</a:t>
            </a:r>
            <a:r>
              <a:rPr lang="en" sz="2300"/>
              <a:t> </a:t>
            </a:r>
            <a:br>
              <a:rPr lang="en" sz="2300"/>
            </a:br>
            <a:br>
              <a:rPr lang="en" sz="2300"/>
            </a:br>
            <a:br>
              <a:rPr lang="en"/>
            </a:br>
            <a:endParaRPr/>
          </a:p>
          <a:p>
            <a:pPr indent="-342900" lvl="0" marL="457200" rtl="0" algn="l">
              <a:lnSpc>
                <a:spcPct val="100000"/>
              </a:lnSpc>
              <a:spcBef>
                <a:spcPts val="0"/>
              </a:spcBef>
              <a:spcAft>
                <a:spcPts val="0"/>
              </a:spcAft>
              <a:buSzPts val="1800"/>
              <a:buAutoNum type="arabicPeriod"/>
            </a:pPr>
            <a:r>
              <a:rPr lang="en"/>
              <a:t>Click the </a:t>
            </a:r>
            <a:r>
              <a:rPr b="1" lang="en"/>
              <a:t>Create New</a:t>
            </a:r>
            <a:r>
              <a:rPr lang="en"/>
              <a:t> button to display a list of available DITA map and topic types.  </a:t>
            </a:r>
            <a:br>
              <a:rPr lang="en"/>
            </a:br>
            <a:br>
              <a:rPr lang="en"/>
            </a:br>
            <a:br>
              <a:rPr lang="en"/>
            </a:br>
            <a:endParaRPr/>
          </a:p>
        </p:txBody>
      </p:sp>
      <p:cxnSp>
        <p:nvCxnSpPr>
          <p:cNvPr id="135" name="Google Shape;135;p20"/>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36" name="Google Shape;136;p20"/>
          <p:cNvPicPr preferRelativeResize="0"/>
          <p:nvPr/>
        </p:nvPicPr>
        <p:blipFill>
          <a:blip r:embed="rId4">
            <a:alphaModFix/>
          </a:blip>
          <a:stretch>
            <a:fillRect/>
          </a:stretch>
        </p:blipFill>
        <p:spPr>
          <a:xfrm>
            <a:off x="925113" y="1912850"/>
            <a:ext cx="5248275" cy="923925"/>
          </a:xfrm>
          <a:prstGeom prst="rect">
            <a:avLst/>
          </a:prstGeom>
          <a:noFill/>
          <a:ln cap="flat" cmpd="sng" w="9525">
            <a:solidFill>
              <a:srgbClr val="595959"/>
            </a:solidFill>
            <a:prstDash val="solid"/>
            <a:round/>
            <a:headEnd len="sm" w="sm" type="none"/>
            <a:tailEnd len="sm" w="sm" type="none"/>
          </a:ln>
        </p:spPr>
      </p:pic>
      <p:pic>
        <p:nvPicPr>
          <p:cNvPr id="137" name="Google Shape;137;p20"/>
          <p:cNvPicPr preferRelativeResize="0"/>
          <p:nvPr/>
        </p:nvPicPr>
        <p:blipFill>
          <a:blip r:embed="rId5">
            <a:alphaModFix/>
          </a:blip>
          <a:stretch>
            <a:fillRect/>
          </a:stretch>
        </p:blipFill>
        <p:spPr>
          <a:xfrm>
            <a:off x="925125" y="3669075"/>
            <a:ext cx="742950" cy="24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cxnSp>
        <p:nvCxnSpPr>
          <p:cNvPr id="142" name="Google Shape;142;p21"/>
          <p:cNvCxnSpPr/>
          <p:nvPr/>
        </p:nvCxnSpPr>
        <p:spPr>
          <a:xfrm>
            <a:off x="4970300" y="3719700"/>
            <a:ext cx="1113600" cy="0"/>
          </a:xfrm>
          <a:prstGeom prst="straightConnector1">
            <a:avLst/>
          </a:prstGeom>
          <a:noFill/>
          <a:ln cap="flat" cmpd="sng" w="9525">
            <a:solidFill>
              <a:srgbClr val="FF0000"/>
            </a:solidFill>
            <a:prstDash val="solid"/>
            <a:round/>
            <a:headEnd len="med" w="med" type="none"/>
            <a:tailEnd len="med" w="med" type="none"/>
          </a:ln>
        </p:spPr>
      </p:cxnSp>
      <p:sp>
        <p:nvSpPr>
          <p:cNvPr id="143" name="Google Shape;14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DITA map</a:t>
            </a:r>
            <a:endParaRPr/>
          </a:p>
        </p:txBody>
      </p:sp>
      <p:pic>
        <p:nvPicPr>
          <p:cNvPr descr="Official logo of the Special Interest Group on the Design of Communication" id="144" name="Google Shape;144;p21"/>
          <p:cNvPicPr preferRelativeResize="0"/>
          <p:nvPr/>
        </p:nvPicPr>
        <p:blipFill>
          <a:blip r:embed="rId3">
            <a:alphaModFix/>
          </a:blip>
          <a:stretch>
            <a:fillRect/>
          </a:stretch>
        </p:blipFill>
        <p:spPr>
          <a:xfrm>
            <a:off x="6325550" y="3971550"/>
            <a:ext cx="2735427" cy="1093899"/>
          </a:xfrm>
          <a:prstGeom prst="rect">
            <a:avLst/>
          </a:prstGeom>
          <a:noFill/>
          <a:ln>
            <a:noFill/>
          </a:ln>
        </p:spPr>
      </p:pic>
      <p:sp>
        <p:nvSpPr>
          <p:cNvPr id="145" name="Google Shape;145;p21"/>
          <p:cNvSpPr txBox="1"/>
          <p:nvPr>
            <p:ph idx="1" type="body"/>
          </p:nvPr>
        </p:nvSpPr>
        <p:spPr>
          <a:xfrm>
            <a:off x="348850" y="1017725"/>
            <a:ext cx="8407200" cy="3119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eriod" startAt="3"/>
            </a:pPr>
            <a:r>
              <a:rPr lang="en"/>
              <a:t>Under the </a:t>
            </a:r>
            <a:r>
              <a:rPr b="1" lang="en"/>
              <a:t>Map Types</a:t>
            </a:r>
            <a:r>
              <a:rPr lang="en"/>
              <a:t> section, click the </a:t>
            </a:r>
            <a:r>
              <a:rPr b="1" lang="en"/>
              <a:t>Map</a:t>
            </a:r>
            <a:r>
              <a:rPr lang="en"/>
              <a:t> item to open the </a:t>
            </a:r>
            <a:r>
              <a:rPr b="1" lang="en"/>
              <a:t>Create New: Map </a:t>
            </a:r>
            <a:r>
              <a:rPr lang="en"/>
              <a:t>dialog box. </a:t>
            </a:r>
            <a:br>
              <a:rPr lang="en"/>
            </a:br>
            <a:br>
              <a:rPr lang="en"/>
            </a:br>
            <a:br>
              <a:rPr lang="en"/>
            </a:br>
            <a:br>
              <a:rPr lang="en"/>
            </a:br>
            <a:br>
              <a:rPr lang="en"/>
            </a:br>
            <a:endParaRPr/>
          </a:p>
          <a:p>
            <a:pPr indent="0" lvl="0" marL="457200" rtl="0" algn="l">
              <a:lnSpc>
                <a:spcPct val="100000"/>
              </a:lnSpc>
              <a:spcBef>
                <a:spcPts val="0"/>
              </a:spcBef>
              <a:spcAft>
                <a:spcPts val="0"/>
              </a:spcAft>
              <a:buNone/>
            </a:pPr>
            <a:br>
              <a:rPr lang="en"/>
            </a:br>
            <a:endParaRPr/>
          </a:p>
          <a:p>
            <a:pPr indent="-342900" lvl="0" marL="457200" rtl="0" algn="l">
              <a:lnSpc>
                <a:spcPct val="100000"/>
              </a:lnSpc>
              <a:spcBef>
                <a:spcPts val="0"/>
              </a:spcBef>
              <a:spcAft>
                <a:spcPts val="0"/>
              </a:spcAft>
              <a:buSzPts val="1800"/>
              <a:buAutoNum type="arabicPeriod" startAt="3"/>
            </a:pPr>
            <a:r>
              <a:rPr lang="en"/>
              <a:t>In the </a:t>
            </a:r>
            <a:r>
              <a:rPr b="1" lang="en"/>
              <a:t>Create New: Map</a:t>
            </a:r>
            <a:r>
              <a:rPr lang="en"/>
              <a:t> dialog, provide </a:t>
            </a:r>
            <a:br>
              <a:rPr lang="en"/>
            </a:br>
            <a:r>
              <a:rPr lang="en"/>
              <a:t>a title for your map and a file name.</a:t>
            </a:r>
            <a:endParaRPr/>
          </a:p>
        </p:txBody>
      </p:sp>
      <p:cxnSp>
        <p:nvCxnSpPr>
          <p:cNvPr id="146" name="Google Shape;146;p21"/>
          <p:cNvCxnSpPr/>
          <p:nvPr/>
        </p:nvCxnSpPr>
        <p:spPr>
          <a:xfrm>
            <a:off x="329550" y="988675"/>
            <a:ext cx="8356800" cy="0"/>
          </a:xfrm>
          <a:prstGeom prst="straightConnector1">
            <a:avLst/>
          </a:prstGeom>
          <a:noFill/>
          <a:ln cap="flat" cmpd="sng" w="9525">
            <a:solidFill>
              <a:schemeClr val="dk2"/>
            </a:solidFill>
            <a:prstDash val="solid"/>
            <a:round/>
            <a:headEnd len="med" w="med" type="none"/>
            <a:tailEnd len="med" w="med" type="none"/>
          </a:ln>
        </p:spPr>
      </p:cxnSp>
      <p:pic>
        <p:nvPicPr>
          <p:cNvPr id="147" name="Google Shape;147;p21"/>
          <p:cNvPicPr preferRelativeResize="0"/>
          <p:nvPr/>
        </p:nvPicPr>
        <p:blipFill>
          <a:blip r:embed="rId4">
            <a:alphaModFix/>
          </a:blip>
          <a:stretch>
            <a:fillRect/>
          </a:stretch>
        </p:blipFill>
        <p:spPr>
          <a:xfrm>
            <a:off x="925113" y="1729850"/>
            <a:ext cx="1609725" cy="1695450"/>
          </a:xfrm>
          <a:prstGeom prst="rect">
            <a:avLst/>
          </a:prstGeom>
          <a:noFill/>
          <a:ln>
            <a:noFill/>
          </a:ln>
        </p:spPr>
      </p:pic>
      <p:pic>
        <p:nvPicPr>
          <p:cNvPr id="148" name="Google Shape;148;p21"/>
          <p:cNvPicPr preferRelativeResize="0"/>
          <p:nvPr/>
        </p:nvPicPr>
        <p:blipFill>
          <a:blip r:embed="rId5">
            <a:alphaModFix/>
          </a:blip>
          <a:stretch>
            <a:fillRect/>
          </a:stretch>
        </p:blipFill>
        <p:spPr>
          <a:xfrm>
            <a:off x="5238113" y="2297313"/>
            <a:ext cx="3057525" cy="1781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