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6e0d5daf6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6e0d5daf6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7ef4616a6d_4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7ef4616a6d_4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7f12006438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7f12006438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7ef4616a6d_4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7ef4616a6d_4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7ef4616a6d_4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27ef4616a6d_4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7f0630fb68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7f0630fb68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952ae542bc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952ae542bc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952ae542bc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952ae542bc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7f0630fb68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7f0630fb68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7ef4616a6d_4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7ef4616a6d_4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7f1200643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27f1200643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ccef38e3c4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ccef38e3c4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7f12006438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27f1200643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7f0630fb68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7f0630fb68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27ef4616a6d_4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27ef4616a6d_4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7f12006438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7f12006438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7f0630fb6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7f0630fb6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2ccef38e3c4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2ccef38e3c4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7ef4616a6d_4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7ef4616a6d_4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7f0630fb6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7f0630fb6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7ef4616a6d_4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7ef4616a6d_4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952ae542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952ae542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7ef4616a6d_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7ef4616a6d_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7ef4616a6d_4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7ef4616a6d_4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7f0630fb68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7f0630fb6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800"/>
              <a:buNone/>
              <a:defRPr sz="28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14" name="Google Shape;14;p2"/>
          <p:cNvPicPr preferRelativeResize="0"/>
          <p:nvPr/>
        </p:nvPicPr>
        <p:blipFill>
          <a:blip r:embed="rId2">
            <a:alphaModFix/>
          </a:blip>
          <a:stretch>
            <a:fillRect/>
          </a:stretch>
        </p:blipFill>
        <p:spPr>
          <a:xfrm>
            <a:off x="5399750" y="3646175"/>
            <a:ext cx="3744251" cy="149732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6" name="Google Shape;5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58" name="Google Shape;58;p11"/>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61" name="Google Shape;61;p12"/>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18" name="Google Shape;18;p3"/>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23" name="Google Shape;23;p4"/>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29" name="Google Shape;29;p5"/>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33" name="Google Shape;33;p6"/>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sp>
        <p:nvSpPr>
          <p:cNvPr id="35" name="Google Shape;35;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38" name="Google Shape;38;p7"/>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42" name="Google Shape;42;p8"/>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3" name="Shape 43"/>
        <p:cNvGrpSpPr/>
        <p:nvPr/>
      </p:nvGrpSpPr>
      <p:grpSpPr>
        <a:xfrm>
          <a:off x="0" y="0"/>
          <a:ext cx="0" cy="0"/>
          <a:chOff x="0" y="0"/>
          <a:chExt cx="0" cy="0"/>
        </a:xfrm>
      </p:grpSpPr>
      <p:sp>
        <p:nvSpPr>
          <p:cNvPr id="44" name="Google Shape;44;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6" name="Google Shape;46;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7" name="Google Shape;47;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49" name="Google Shape;49;p9"/>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2" name="Google Shape;52;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53" name="Google Shape;53;p10"/>
          <p:cNvPicPr preferRelativeResize="0"/>
          <p:nvPr/>
        </p:nvPicPr>
        <p:blipFill>
          <a:blip r:embed="rId2">
            <a:alphaModFix/>
          </a:blip>
          <a:stretch>
            <a:fillRect/>
          </a:stretch>
        </p:blipFill>
        <p:spPr>
          <a:xfrm>
            <a:off x="6325550" y="3971550"/>
            <a:ext cx="2735427" cy="10938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Char char="●"/>
              <a:defRPr sz="1800">
                <a:solidFill>
                  <a:schemeClr val="dk1"/>
                </a:solidFill>
              </a:defRPr>
            </a:lvl1pPr>
            <a:lvl2pPr indent="-317500" lvl="1" marL="914400">
              <a:lnSpc>
                <a:spcPct val="115000"/>
              </a:lnSpc>
              <a:spcBef>
                <a:spcPts val="0"/>
              </a:spcBef>
              <a:spcAft>
                <a:spcPts val="0"/>
              </a:spcAft>
              <a:buClr>
                <a:schemeClr val="dk1"/>
              </a:buClr>
              <a:buSzPts val="1400"/>
              <a:buChar char="○"/>
              <a:defRPr>
                <a:solidFill>
                  <a:schemeClr val="dk1"/>
                </a:solidFill>
              </a:defRPr>
            </a:lvl2pPr>
            <a:lvl3pPr indent="-317500" lvl="2" marL="1371600">
              <a:lnSpc>
                <a:spcPct val="115000"/>
              </a:lnSpc>
              <a:spcBef>
                <a:spcPts val="0"/>
              </a:spcBef>
              <a:spcAft>
                <a:spcPts val="0"/>
              </a:spcAft>
              <a:buClr>
                <a:schemeClr val="dk1"/>
              </a:buClr>
              <a:buSzPts val="1400"/>
              <a:buChar char="■"/>
              <a:defRPr>
                <a:solidFill>
                  <a:schemeClr val="dk1"/>
                </a:solidFill>
              </a:defRPr>
            </a:lvl3pPr>
            <a:lvl4pPr indent="-317500" lvl="3" marL="1828800">
              <a:lnSpc>
                <a:spcPct val="115000"/>
              </a:lnSpc>
              <a:spcBef>
                <a:spcPts val="0"/>
              </a:spcBef>
              <a:spcAft>
                <a:spcPts val="0"/>
              </a:spcAft>
              <a:buClr>
                <a:schemeClr val="dk1"/>
              </a:buClr>
              <a:buSzPts val="1400"/>
              <a:buChar char="●"/>
              <a:defRPr>
                <a:solidFill>
                  <a:schemeClr val="dk1"/>
                </a:solidFill>
              </a:defRPr>
            </a:lvl4pPr>
            <a:lvl5pPr indent="-317500" lvl="4" marL="2286000">
              <a:lnSpc>
                <a:spcPct val="115000"/>
              </a:lnSpc>
              <a:spcBef>
                <a:spcPts val="0"/>
              </a:spcBef>
              <a:spcAft>
                <a:spcPts val="0"/>
              </a:spcAft>
              <a:buClr>
                <a:schemeClr val="dk1"/>
              </a:buClr>
              <a:buSzPts val="1400"/>
              <a:buChar char="○"/>
              <a:defRPr>
                <a:solidFill>
                  <a:schemeClr val="dk1"/>
                </a:solidFill>
              </a:defRPr>
            </a:lvl5pPr>
            <a:lvl6pPr indent="-317500" lvl="5" marL="2743200">
              <a:lnSpc>
                <a:spcPct val="115000"/>
              </a:lnSpc>
              <a:spcBef>
                <a:spcPts val="0"/>
              </a:spcBef>
              <a:spcAft>
                <a:spcPts val="0"/>
              </a:spcAft>
              <a:buClr>
                <a:schemeClr val="dk1"/>
              </a:buClr>
              <a:buSzPts val="1400"/>
              <a:buChar char="■"/>
              <a:defRPr>
                <a:solidFill>
                  <a:schemeClr val="dk1"/>
                </a:solidFill>
              </a:defRPr>
            </a:lvl6pPr>
            <a:lvl7pPr indent="-317500" lvl="6" marL="3200400">
              <a:lnSpc>
                <a:spcPct val="115000"/>
              </a:lnSpc>
              <a:spcBef>
                <a:spcPts val="0"/>
              </a:spcBef>
              <a:spcAft>
                <a:spcPts val="0"/>
              </a:spcAft>
              <a:buClr>
                <a:schemeClr val="dk1"/>
              </a:buClr>
              <a:buSzPts val="1400"/>
              <a:buChar char="●"/>
              <a:defRPr>
                <a:solidFill>
                  <a:schemeClr val="dk1"/>
                </a:solidFill>
              </a:defRPr>
            </a:lvl7pPr>
            <a:lvl8pPr indent="-317500" lvl="7" marL="3657600">
              <a:lnSpc>
                <a:spcPct val="115000"/>
              </a:lnSpc>
              <a:spcBef>
                <a:spcPts val="0"/>
              </a:spcBef>
              <a:spcAft>
                <a:spcPts val="0"/>
              </a:spcAft>
              <a:buClr>
                <a:schemeClr val="dk1"/>
              </a:buClr>
              <a:buSzPts val="1400"/>
              <a:buChar char="○"/>
              <a:defRPr>
                <a:solidFill>
                  <a:schemeClr val="dk1"/>
                </a:solidFill>
              </a:defRPr>
            </a:lvl8pPr>
            <a:lvl9pPr indent="-317500" lvl="8" marL="4114800">
              <a:lnSpc>
                <a:spcPct val="115000"/>
              </a:lnSpc>
              <a:spcBef>
                <a:spcPts val="0"/>
              </a:spcBef>
              <a:spcAft>
                <a:spcPts val="0"/>
              </a:spcAft>
              <a:buClr>
                <a:schemeClr val="dk1"/>
              </a:buClr>
              <a:buSzPts val="1400"/>
              <a:buChar char="■"/>
              <a:defRPr>
                <a:solidFill>
                  <a:schemeClr val="dk1"/>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descr="Official logo of the Special Interest Group on the Design of Communication" id="9" name="Google Shape;9;p1"/>
          <p:cNvPicPr preferRelativeResize="0"/>
          <p:nvPr/>
        </p:nvPicPr>
        <p:blipFill>
          <a:blip r:embed="rId1">
            <a:alphaModFix/>
          </a:blip>
          <a:stretch>
            <a:fillRect/>
          </a:stretch>
        </p:blipFill>
        <p:spPr>
          <a:xfrm>
            <a:off x="6325550" y="3971550"/>
            <a:ext cx="2735427" cy="10938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23.png"/><Relationship Id="rId5" Type="http://schemas.openxmlformats.org/officeDocument/2006/relationships/image" Target="../media/image7.png"/><Relationship Id="rId6"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jpg"/><Relationship Id="rId4" Type="http://schemas.openxmlformats.org/officeDocument/2006/relationships/image" Target="../media/image19.png"/><Relationship Id="rId5"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image" Target="../media/image25.png"/><Relationship Id="rId5" Type="http://schemas.openxmlformats.org/officeDocument/2006/relationships/image" Target="../media/image11.png"/><Relationship Id="rId6"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jpg"/><Relationship Id="rId4" Type="http://schemas.openxmlformats.org/officeDocument/2006/relationships/image" Target="../media/image9.png"/><Relationship Id="rId5"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jpg"/><Relationship Id="rId4" Type="http://schemas.openxmlformats.org/officeDocument/2006/relationships/image" Target="../media/image13.png"/><Relationship Id="rId5" Type="http://schemas.openxmlformats.org/officeDocument/2006/relationships/image" Target="../media/image2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image" Target="../media/image20.png"/><Relationship Id="rId5"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jpg"/><Relationship Id="rId4" Type="http://schemas.openxmlformats.org/officeDocument/2006/relationships/image" Target="../media/image3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jpg"/><Relationship Id="rId4" Type="http://schemas.openxmlformats.org/officeDocument/2006/relationships/image" Target="../media/image29.png"/><Relationship Id="rId5" Type="http://schemas.openxmlformats.org/officeDocument/2006/relationships/image" Target="../media/image2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jpg"/><Relationship Id="rId4" Type="http://schemas.openxmlformats.org/officeDocument/2006/relationships/image" Target="../media/image26.png"/><Relationship Id="rId5" Type="http://schemas.openxmlformats.org/officeDocument/2006/relationships/image" Target="../media/image2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jpg"/><Relationship Id="rId4" Type="http://schemas.openxmlformats.org/officeDocument/2006/relationships/image" Target="../media/image2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jpg"/><Relationship Id="rId4" Type="http://schemas.openxmlformats.org/officeDocument/2006/relationships/image" Target="../media/image30.png"/><Relationship Id="rId5" Type="http://schemas.openxmlformats.org/officeDocument/2006/relationships/image" Target="../media/image3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 Id="rId3" Type="http://schemas.openxmlformats.org/officeDocument/2006/relationships/hyperlink" Target="https://sigdoc.acm.org/structuredauthoring/" TargetMode="External"/><Relationship Id="rId4" Type="http://schemas.openxmlformats.org/officeDocument/2006/relationships/hyperlink" Target="https://acm-sigdoc-structured.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https://www.oxygenxml.com/download.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image" Target="../media/image8.png"/><Relationship Id="rId6"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15.png"/><Relationship Id="rId5" Type="http://schemas.openxmlformats.org/officeDocument/2006/relationships/image" Target="../media/image1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descr="Official logo of the Special Interest Group on the Design of Communication" id="66" name="Google Shape;66;p13"/>
          <p:cNvPicPr preferRelativeResize="0"/>
          <p:nvPr/>
        </p:nvPicPr>
        <p:blipFill>
          <a:blip r:embed="rId3">
            <a:alphaModFix/>
          </a:blip>
          <a:stretch>
            <a:fillRect/>
          </a:stretch>
        </p:blipFill>
        <p:spPr>
          <a:xfrm>
            <a:off x="5399750" y="3646175"/>
            <a:ext cx="3744251" cy="1497324"/>
          </a:xfrm>
          <a:prstGeom prst="rect">
            <a:avLst/>
          </a:prstGeom>
          <a:noFill/>
          <a:ln>
            <a:noFill/>
          </a:ln>
        </p:spPr>
      </p:pic>
      <p:sp>
        <p:nvSpPr>
          <p:cNvPr id="67" name="Google Shape;67;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Oxygen Editor Quickstart</a:t>
            </a:r>
            <a:br>
              <a:rPr lang="en"/>
            </a:br>
            <a:r>
              <a:rPr lang="en" sz="2650"/>
              <a:t>How do I create, assemble, and build my first DITA publication in Oxygen Editor?</a:t>
            </a:r>
            <a:endParaRPr/>
          </a:p>
        </p:txBody>
      </p:sp>
      <p:pic>
        <p:nvPicPr>
          <p:cNvPr descr="Slides created by members of the ACM SIGDOC Committee on Structured Authoring and Content Management" id="68" name="Google Shape;68;p13"/>
          <p:cNvPicPr preferRelativeResize="0"/>
          <p:nvPr/>
        </p:nvPicPr>
        <p:blipFill>
          <a:blip r:embed="rId4">
            <a:alphaModFix/>
          </a:blip>
          <a:stretch>
            <a:fillRect/>
          </a:stretch>
        </p:blipFill>
        <p:spPr>
          <a:xfrm>
            <a:off x="320475" y="3974150"/>
            <a:ext cx="5271451" cy="820675"/>
          </a:xfrm>
          <a:prstGeom prst="rect">
            <a:avLst/>
          </a:prstGeom>
          <a:noFill/>
          <a:ln>
            <a:noFill/>
          </a:ln>
        </p:spPr>
      </p:pic>
      <p:sp>
        <p:nvSpPr>
          <p:cNvPr id="69" name="Google Shape;69;p13"/>
          <p:cNvSpPr txBox="1"/>
          <p:nvPr/>
        </p:nvSpPr>
        <p:spPr>
          <a:xfrm>
            <a:off x="346050" y="3570575"/>
            <a:ext cx="3507600" cy="33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0000"/>
                </a:solidFill>
              </a:rPr>
              <a:t>Stanley Doherty, Ph.D.</a:t>
            </a:r>
            <a:endParaRPr sz="18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2"/>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(generic topic)</a:t>
            </a:r>
            <a:endParaRPr b="1"/>
          </a:p>
        </p:txBody>
      </p:sp>
      <p:sp>
        <p:nvSpPr>
          <p:cNvPr id="150" name="Google Shape;150;p22"/>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51" name="Google Shape;151;p22"/>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52" name="Google Shape;152;p22"/>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In Oxygen, choose </a:t>
            </a:r>
            <a:r>
              <a:rPr b="1" lang="en"/>
              <a:t>File - New</a:t>
            </a:r>
            <a:r>
              <a:rPr lang="en"/>
              <a:t> to open the </a:t>
            </a:r>
            <a:r>
              <a:rPr b="1" lang="en"/>
              <a:t>New</a:t>
            </a:r>
            <a:r>
              <a:rPr lang="en"/>
              <a:t> dialog.</a:t>
            </a:r>
            <a:br>
              <a:rPr lang="en"/>
            </a:br>
            <a:endParaRPr/>
          </a:p>
          <a:p>
            <a:pPr indent="-317500" lvl="0" marL="457200" rtl="0" algn="l">
              <a:spcBef>
                <a:spcPts val="0"/>
              </a:spcBef>
              <a:spcAft>
                <a:spcPts val="0"/>
              </a:spcAft>
              <a:buSzPts val="1400"/>
              <a:buAutoNum type="arabicPeriod"/>
            </a:pPr>
            <a:r>
              <a:rPr lang="en"/>
              <a:t>Double-click the </a:t>
            </a:r>
            <a:r>
              <a:rPr b="1" lang="en"/>
              <a:t>Topic [DITA / Topics]</a:t>
            </a:r>
            <a:r>
              <a:rPr lang="en"/>
              <a:t> template under </a:t>
            </a:r>
            <a:r>
              <a:rPr b="1" lang="en"/>
              <a:t>Framework</a:t>
            </a:r>
            <a:br>
              <a:rPr b="1" lang="en"/>
            </a:br>
            <a:r>
              <a:rPr b="1" lang="en"/>
              <a:t>Templates / DITA / Topics</a:t>
            </a:r>
            <a:r>
              <a:rPr lang="en"/>
              <a:t>.</a:t>
            </a:r>
            <a:br>
              <a:rPr lang="en"/>
            </a:br>
            <a:br>
              <a:rPr lang="en"/>
            </a:br>
            <a:r>
              <a:rPr lang="en"/>
              <a:t>Oxygen creates the topic and displays it in the right-hand </a:t>
            </a:r>
            <a:r>
              <a:rPr b="1" lang="en"/>
              <a:t>Editor</a:t>
            </a:r>
            <a:r>
              <a:rPr lang="en"/>
              <a:t> pane. </a:t>
            </a:r>
            <a:br>
              <a:rPr lang="en"/>
            </a:br>
            <a:endParaRPr/>
          </a:p>
          <a:p>
            <a:pPr indent="-317500" lvl="0" marL="457200" rtl="0" algn="l">
              <a:spcBef>
                <a:spcPts val="0"/>
              </a:spcBef>
              <a:spcAft>
                <a:spcPts val="0"/>
              </a:spcAft>
              <a:buSzPts val="1400"/>
              <a:buAutoNum type="arabicPeriod"/>
            </a:pPr>
            <a:r>
              <a:rPr lang="en"/>
              <a:t>In the </a:t>
            </a:r>
            <a:r>
              <a:rPr b="1" lang="en"/>
              <a:t>Editor</a:t>
            </a:r>
            <a:r>
              <a:rPr lang="en"/>
              <a:t> pane, click the </a:t>
            </a:r>
            <a:r>
              <a:rPr b="1" lang="en"/>
              <a:t>Author</a:t>
            </a:r>
            <a:r>
              <a:rPr lang="en"/>
              <a:t> button to display DITA content with</a:t>
            </a:r>
            <a:br>
              <a:rPr lang="en"/>
            </a:br>
            <a:r>
              <a:rPr lang="en"/>
              <a:t>tags.</a:t>
            </a:r>
            <a:br>
              <a:rPr lang="en"/>
            </a:br>
            <a:endParaRPr/>
          </a:p>
          <a:p>
            <a:pPr indent="-317500" lvl="0" marL="457200" rtl="0" algn="l">
              <a:spcBef>
                <a:spcPts val="0"/>
              </a:spcBef>
              <a:spcAft>
                <a:spcPts val="0"/>
              </a:spcAft>
              <a:buSzPts val="1400"/>
              <a:buAutoNum type="arabicPeriod"/>
            </a:pPr>
            <a:r>
              <a:rPr lang="en">
                <a:solidFill>
                  <a:schemeClr val="dk1"/>
                </a:solidFill>
              </a:rPr>
              <a:t>Choose </a:t>
            </a:r>
            <a:r>
              <a:rPr b="1" lang="en">
                <a:solidFill>
                  <a:schemeClr val="dk1"/>
                </a:solidFill>
              </a:rPr>
              <a:t>DITA - Tags display mode - Block tags</a:t>
            </a:r>
            <a:r>
              <a:rPr lang="en">
                <a:solidFill>
                  <a:schemeClr val="dk1"/>
                </a:solidFill>
              </a:rPr>
              <a:t> to display element tags. </a:t>
            </a:r>
            <a:r>
              <a:rPr lang="en"/>
              <a:t> </a:t>
            </a:r>
            <a:br>
              <a:rPr lang="en"/>
            </a:br>
            <a:endParaRPr/>
          </a:p>
        </p:txBody>
      </p:sp>
      <p:cxnSp>
        <p:nvCxnSpPr>
          <p:cNvPr id="153" name="Google Shape;153;p22"/>
          <p:cNvCxnSpPr/>
          <p:nvPr/>
        </p:nvCxnSpPr>
        <p:spPr>
          <a:xfrm>
            <a:off x="3250225" y="1617825"/>
            <a:ext cx="3562200" cy="0"/>
          </a:xfrm>
          <a:prstGeom prst="straightConnector1">
            <a:avLst/>
          </a:prstGeom>
          <a:noFill/>
          <a:ln cap="flat" cmpd="sng" w="9525">
            <a:solidFill>
              <a:srgbClr val="FF0000"/>
            </a:solidFill>
            <a:prstDash val="solid"/>
            <a:round/>
            <a:headEnd len="med" w="med" type="none"/>
            <a:tailEnd len="med" w="med" type="none"/>
          </a:ln>
        </p:spPr>
      </p:cxnSp>
      <p:pic>
        <p:nvPicPr>
          <p:cNvPr id="154" name="Google Shape;154;p22"/>
          <p:cNvPicPr preferRelativeResize="0"/>
          <p:nvPr/>
        </p:nvPicPr>
        <p:blipFill>
          <a:blip r:embed="rId4">
            <a:alphaModFix/>
          </a:blip>
          <a:stretch>
            <a:fillRect/>
          </a:stretch>
        </p:blipFill>
        <p:spPr>
          <a:xfrm>
            <a:off x="6765438" y="123825"/>
            <a:ext cx="2295525" cy="4895850"/>
          </a:xfrm>
          <a:prstGeom prst="rect">
            <a:avLst/>
          </a:prstGeom>
          <a:noFill/>
          <a:ln>
            <a:noFill/>
          </a:ln>
        </p:spPr>
      </p:pic>
      <p:pic>
        <p:nvPicPr>
          <p:cNvPr id="155" name="Google Shape;155;p22"/>
          <p:cNvPicPr preferRelativeResize="0"/>
          <p:nvPr/>
        </p:nvPicPr>
        <p:blipFill>
          <a:blip r:embed="rId5">
            <a:alphaModFix/>
          </a:blip>
          <a:stretch>
            <a:fillRect/>
          </a:stretch>
        </p:blipFill>
        <p:spPr>
          <a:xfrm>
            <a:off x="1414550" y="2643225"/>
            <a:ext cx="1238250" cy="285750"/>
          </a:xfrm>
          <a:prstGeom prst="rect">
            <a:avLst/>
          </a:prstGeom>
          <a:noFill/>
          <a:ln>
            <a:noFill/>
          </a:ln>
        </p:spPr>
      </p:pic>
      <p:pic>
        <p:nvPicPr>
          <p:cNvPr id="156" name="Google Shape;156;p22"/>
          <p:cNvPicPr preferRelativeResize="0"/>
          <p:nvPr/>
        </p:nvPicPr>
        <p:blipFill>
          <a:blip r:embed="rId6">
            <a:alphaModFix/>
          </a:blip>
          <a:stretch>
            <a:fillRect/>
          </a:stretch>
        </p:blipFill>
        <p:spPr>
          <a:xfrm>
            <a:off x="969875" y="3362425"/>
            <a:ext cx="4723275" cy="16628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3"/>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(generic topic)</a:t>
            </a:r>
            <a:endParaRPr b="1"/>
          </a:p>
        </p:txBody>
      </p:sp>
      <p:sp>
        <p:nvSpPr>
          <p:cNvPr id="162" name="Google Shape;162;p23"/>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63" name="Google Shape;163;p23"/>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64" name="Google Shape;164;p23"/>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4"/>
            </a:pPr>
            <a:r>
              <a:rPr lang="en"/>
              <a:t>Provide a value for the topic &lt;title&gt; and the introductory &lt;p&gt; (paragraph) elements.</a:t>
            </a:r>
            <a:br>
              <a:rPr lang="en"/>
            </a:br>
            <a:br>
              <a:rPr lang="en"/>
            </a:br>
            <a:br>
              <a:rPr lang="en"/>
            </a:b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startAt="4"/>
            </a:pPr>
            <a:r>
              <a:rPr lang="en"/>
              <a:t>Save the DITA </a:t>
            </a:r>
            <a:r>
              <a:rPr lang="en">
                <a:solidFill>
                  <a:schemeClr val="dk1"/>
                </a:solidFill>
              </a:rPr>
              <a:t>topic with a relevant name to the same local folder.</a:t>
            </a:r>
            <a:br>
              <a:rPr lang="en"/>
            </a:br>
            <a:br>
              <a:rPr lang="en"/>
            </a:br>
            <a:endParaRPr/>
          </a:p>
        </p:txBody>
      </p:sp>
      <p:pic>
        <p:nvPicPr>
          <p:cNvPr id="165" name="Google Shape;165;p23"/>
          <p:cNvPicPr preferRelativeResize="0"/>
          <p:nvPr/>
        </p:nvPicPr>
        <p:blipFill>
          <a:blip r:embed="rId4">
            <a:alphaModFix/>
          </a:blip>
          <a:stretch>
            <a:fillRect/>
          </a:stretch>
        </p:blipFill>
        <p:spPr>
          <a:xfrm>
            <a:off x="949975" y="3926675"/>
            <a:ext cx="3330229" cy="500400"/>
          </a:xfrm>
          <a:prstGeom prst="rect">
            <a:avLst/>
          </a:prstGeom>
          <a:noFill/>
          <a:ln>
            <a:noFill/>
          </a:ln>
        </p:spPr>
      </p:pic>
      <p:pic>
        <p:nvPicPr>
          <p:cNvPr id="166" name="Google Shape;166;p23"/>
          <p:cNvPicPr preferRelativeResize="0"/>
          <p:nvPr/>
        </p:nvPicPr>
        <p:blipFill>
          <a:blip r:embed="rId5">
            <a:alphaModFix/>
          </a:blip>
          <a:stretch>
            <a:fillRect/>
          </a:stretch>
        </p:blipFill>
        <p:spPr>
          <a:xfrm>
            <a:off x="949963" y="1133925"/>
            <a:ext cx="4810125" cy="24479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4"/>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(concept)</a:t>
            </a:r>
            <a:endParaRPr b="1"/>
          </a:p>
        </p:txBody>
      </p:sp>
      <p:sp>
        <p:nvSpPr>
          <p:cNvPr id="172" name="Google Shape;172;p24"/>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73" name="Google Shape;173;p24"/>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74" name="Google Shape;174;p24"/>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In Oxygen, choose </a:t>
            </a:r>
            <a:r>
              <a:rPr b="1" lang="en"/>
              <a:t>File - New</a:t>
            </a:r>
            <a:r>
              <a:rPr lang="en"/>
              <a:t> to open the </a:t>
            </a:r>
            <a:r>
              <a:rPr b="1" lang="en"/>
              <a:t>New</a:t>
            </a:r>
            <a:r>
              <a:rPr lang="en"/>
              <a:t> dialog.</a:t>
            </a:r>
            <a:br>
              <a:rPr lang="en"/>
            </a:br>
            <a:endParaRPr/>
          </a:p>
          <a:p>
            <a:pPr indent="-317500" lvl="0" marL="457200" rtl="0" algn="l">
              <a:spcBef>
                <a:spcPts val="0"/>
              </a:spcBef>
              <a:spcAft>
                <a:spcPts val="0"/>
              </a:spcAft>
              <a:buSzPts val="1400"/>
              <a:buAutoNum type="arabicPeriod"/>
            </a:pPr>
            <a:r>
              <a:rPr lang="en"/>
              <a:t>Double-click the </a:t>
            </a:r>
            <a:r>
              <a:rPr b="1" lang="en"/>
              <a:t>Concept</a:t>
            </a:r>
            <a:r>
              <a:rPr b="1" lang="en"/>
              <a:t> [DITA / Topics]</a:t>
            </a:r>
            <a:r>
              <a:rPr lang="en"/>
              <a:t> template under </a:t>
            </a:r>
            <a:r>
              <a:rPr b="1" lang="en"/>
              <a:t>Framework</a:t>
            </a:r>
            <a:br>
              <a:rPr b="1" lang="en"/>
            </a:br>
            <a:r>
              <a:rPr b="1" lang="en"/>
              <a:t>Templates / DITA / Topics</a:t>
            </a:r>
            <a:r>
              <a:rPr lang="en"/>
              <a:t>.</a:t>
            </a:r>
            <a:br>
              <a:rPr lang="en"/>
            </a:br>
            <a:endParaRPr/>
          </a:p>
          <a:p>
            <a:pPr indent="-317500" lvl="0" marL="457200" rtl="0" algn="l">
              <a:spcBef>
                <a:spcPts val="0"/>
              </a:spcBef>
              <a:spcAft>
                <a:spcPts val="0"/>
              </a:spcAft>
              <a:buSzPts val="1400"/>
              <a:buAutoNum type="arabicPeriod"/>
            </a:pPr>
            <a:r>
              <a:rPr lang="en"/>
              <a:t>Provide content for the &lt;title&gt;, &lt;shortdesc&gt;, and opening &lt;p&gt; elements.</a:t>
            </a:r>
            <a:br>
              <a:rPr lang="en"/>
            </a:b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a:pPr>
            <a:r>
              <a:rPr lang="en"/>
              <a:t>Save the DITA </a:t>
            </a:r>
            <a:r>
              <a:rPr lang="en">
                <a:solidFill>
                  <a:schemeClr val="dk1"/>
                </a:solidFill>
              </a:rPr>
              <a:t>topic with a relevant name to the same local folder.</a:t>
            </a:r>
            <a:br>
              <a:rPr lang="en"/>
            </a:br>
            <a:br>
              <a:rPr lang="en"/>
            </a:br>
            <a:endParaRPr/>
          </a:p>
        </p:txBody>
      </p:sp>
      <p:cxnSp>
        <p:nvCxnSpPr>
          <p:cNvPr id="175" name="Google Shape;175;p24"/>
          <p:cNvCxnSpPr/>
          <p:nvPr/>
        </p:nvCxnSpPr>
        <p:spPr>
          <a:xfrm>
            <a:off x="3250225" y="1617825"/>
            <a:ext cx="3562200" cy="0"/>
          </a:xfrm>
          <a:prstGeom prst="straightConnector1">
            <a:avLst/>
          </a:prstGeom>
          <a:noFill/>
          <a:ln cap="flat" cmpd="sng" w="9525">
            <a:solidFill>
              <a:srgbClr val="FF0000"/>
            </a:solidFill>
            <a:prstDash val="solid"/>
            <a:round/>
            <a:headEnd len="med" w="med" type="none"/>
            <a:tailEnd len="med" w="med" type="none"/>
          </a:ln>
        </p:spPr>
      </p:cxnSp>
      <p:pic>
        <p:nvPicPr>
          <p:cNvPr id="176" name="Google Shape;176;p24"/>
          <p:cNvPicPr preferRelativeResize="0"/>
          <p:nvPr/>
        </p:nvPicPr>
        <p:blipFill>
          <a:blip r:embed="rId4">
            <a:alphaModFix/>
          </a:blip>
          <a:stretch>
            <a:fillRect/>
          </a:stretch>
        </p:blipFill>
        <p:spPr>
          <a:xfrm>
            <a:off x="6660025" y="597913"/>
            <a:ext cx="2305050" cy="3400425"/>
          </a:xfrm>
          <a:prstGeom prst="rect">
            <a:avLst/>
          </a:prstGeom>
          <a:noFill/>
          <a:ln>
            <a:noFill/>
          </a:ln>
        </p:spPr>
      </p:pic>
      <p:pic>
        <p:nvPicPr>
          <p:cNvPr id="177" name="Google Shape;177;p24"/>
          <p:cNvPicPr preferRelativeResize="0"/>
          <p:nvPr/>
        </p:nvPicPr>
        <p:blipFill>
          <a:blip r:embed="rId5">
            <a:alphaModFix/>
          </a:blip>
          <a:stretch>
            <a:fillRect/>
          </a:stretch>
        </p:blipFill>
        <p:spPr>
          <a:xfrm>
            <a:off x="987875" y="2217925"/>
            <a:ext cx="4243175" cy="1951150"/>
          </a:xfrm>
          <a:prstGeom prst="rect">
            <a:avLst/>
          </a:prstGeom>
          <a:noFill/>
          <a:ln>
            <a:noFill/>
          </a:ln>
        </p:spPr>
      </p:pic>
      <p:pic>
        <p:nvPicPr>
          <p:cNvPr id="178" name="Google Shape;178;p24"/>
          <p:cNvPicPr preferRelativeResize="0"/>
          <p:nvPr/>
        </p:nvPicPr>
        <p:blipFill>
          <a:blip r:embed="rId6">
            <a:alphaModFix/>
          </a:blip>
          <a:stretch>
            <a:fillRect/>
          </a:stretch>
        </p:blipFill>
        <p:spPr>
          <a:xfrm>
            <a:off x="987875" y="4520875"/>
            <a:ext cx="3055250" cy="4815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5"/>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(reference)</a:t>
            </a:r>
            <a:endParaRPr b="1"/>
          </a:p>
        </p:txBody>
      </p:sp>
      <p:sp>
        <p:nvSpPr>
          <p:cNvPr id="184" name="Google Shape;184;p25"/>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85" name="Google Shape;185;p25"/>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86" name="Google Shape;186;p25"/>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In Oxygen, choose </a:t>
            </a:r>
            <a:r>
              <a:rPr b="1" lang="en"/>
              <a:t>File - New</a:t>
            </a:r>
            <a:r>
              <a:rPr lang="en"/>
              <a:t> to open the </a:t>
            </a:r>
            <a:r>
              <a:rPr b="1" lang="en"/>
              <a:t>New</a:t>
            </a:r>
            <a:r>
              <a:rPr lang="en"/>
              <a:t> dialog.</a:t>
            </a:r>
            <a:br>
              <a:rPr lang="en"/>
            </a:br>
            <a:endParaRPr/>
          </a:p>
          <a:p>
            <a:pPr indent="-317500" lvl="0" marL="457200" rtl="0" algn="l">
              <a:spcBef>
                <a:spcPts val="0"/>
              </a:spcBef>
              <a:spcAft>
                <a:spcPts val="0"/>
              </a:spcAft>
              <a:buSzPts val="1400"/>
              <a:buAutoNum type="arabicPeriod"/>
            </a:pPr>
            <a:r>
              <a:rPr lang="en"/>
              <a:t>Double-click the </a:t>
            </a:r>
            <a:r>
              <a:rPr b="1" lang="en"/>
              <a:t>Reference</a:t>
            </a:r>
            <a:r>
              <a:rPr b="1" lang="en"/>
              <a:t> [DITA / Topics]</a:t>
            </a:r>
            <a:r>
              <a:rPr lang="en"/>
              <a:t> template under </a:t>
            </a:r>
            <a:br>
              <a:rPr lang="en"/>
            </a:br>
            <a:r>
              <a:rPr b="1" lang="en"/>
              <a:t>Framework Templates / DITA / Topics</a:t>
            </a:r>
            <a:r>
              <a:rPr lang="en"/>
              <a:t>.</a:t>
            </a:r>
            <a:br>
              <a:rPr lang="en"/>
            </a:br>
            <a:endParaRPr/>
          </a:p>
          <a:p>
            <a:pPr indent="-317500" lvl="0" marL="457200" rtl="0" algn="l">
              <a:spcBef>
                <a:spcPts val="0"/>
              </a:spcBef>
              <a:spcAft>
                <a:spcPts val="0"/>
              </a:spcAft>
              <a:buSzPts val="1400"/>
              <a:buAutoNum type="arabicPeriod"/>
            </a:pPr>
            <a:r>
              <a:rPr lang="en"/>
              <a:t>Place your cursor inside the &lt;refbody&gt; element tag.</a:t>
            </a:r>
            <a:br>
              <a:rPr lang="en"/>
            </a:br>
            <a:endParaRPr/>
          </a:p>
          <a:p>
            <a:pPr indent="-317500" lvl="0" marL="457200" rtl="0" algn="l">
              <a:spcBef>
                <a:spcPts val="0"/>
              </a:spcBef>
              <a:spcAft>
                <a:spcPts val="0"/>
              </a:spcAft>
              <a:buSzPts val="1400"/>
              <a:buAutoNum type="arabicPeriod"/>
            </a:pPr>
            <a:r>
              <a:rPr lang="en"/>
              <a:t>Right-click and choose </a:t>
            </a:r>
            <a:r>
              <a:rPr b="1" lang="en"/>
              <a:t>Insert - Insert Section</a:t>
            </a:r>
            <a:r>
              <a:rPr lang="en"/>
              <a:t>.</a:t>
            </a:r>
            <a:br>
              <a:rPr lang="en"/>
            </a:br>
            <a:br>
              <a:rPr lang="en"/>
            </a:br>
            <a:br>
              <a:rPr lang="en"/>
            </a:br>
            <a:br>
              <a:rPr lang="en"/>
            </a:br>
            <a:br>
              <a:rPr lang="en"/>
            </a:br>
            <a:br>
              <a:rPr lang="en"/>
            </a:br>
            <a:br>
              <a:rPr lang="en"/>
            </a:br>
            <a:br>
              <a:rPr lang="en"/>
            </a:br>
            <a:br>
              <a:rPr lang="en"/>
            </a:br>
            <a:endParaRPr/>
          </a:p>
        </p:txBody>
      </p:sp>
      <p:cxnSp>
        <p:nvCxnSpPr>
          <p:cNvPr id="187" name="Google Shape;187;p25"/>
          <p:cNvCxnSpPr/>
          <p:nvPr/>
        </p:nvCxnSpPr>
        <p:spPr>
          <a:xfrm>
            <a:off x="4366350" y="1617825"/>
            <a:ext cx="2446200" cy="0"/>
          </a:xfrm>
          <a:prstGeom prst="straightConnector1">
            <a:avLst/>
          </a:prstGeom>
          <a:noFill/>
          <a:ln cap="flat" cmpd="sng" w="9525">
            <a:solidFill>
              <a:srgbClr val="FF0000"/>
            </a:solidFill>
            <a:prstDash val="solid"/>
            <a:round/>
            <a:headEnd len="med" w="med" type="none"/>
            <a:tailEnd len="med" w="med" type="none"/>
          </a:ln>
        </p:spPr>
      </p:cxnSp>
      <p:pic>
        <p:nvPicPr>
          <p:cNvPr id="188" name="Google Shape;188;p25"/>
          <p:cNvPicPr preferRelativeResize="0"/>
          <p:nvPr/>
        </p:nvPicPr>
        <p:blipFill>
          <a:blip r:embed="rId4">
            <a:alphaModFix/>
          </a:blip>
          <a:stretch>
            <a:fillRect/>
          </a:stretch>
        </p:blipFill>
        <p:spPr>
          <a:xfrm>
            <a:off x="6535200" y="426575"/>
            <a:ext cx="2533650" cy="4000500"/>
          </a:xfrm>
          <a:prstGeom prst="rect">
            <a:avLst/>
          </a:prstGeom>
          <a:noFill/>
          <a:ln cap="flat" cmpd="sng" w="9525">
            <a:solidFill>
              <a:schemeClr val="dk2"/>
            </a:solidFill>
            <a:prstDash val="solid"/>
            <a:round/>
            <a:headEnd len="sm" w="sm" type="none"/>
            <a:tailEnd len="sm" w="sm" type="none"/>
          </a:ln>
        </p:spPr>
      </p:pic>
      <p:pic>
        <p:nvPicPr>
          <p:cNvPr id="189" name="Google Shape;189;p25"/>
          <p:cNvPicPr preferRelativeResize="0"/>
          <p:nvPr/>
        </p:nvPicPr>
        <p:blipFill>
          <a:blip r:embed="rId5">
            <a:alphaModFix/>
          </a:blip>
          <a:stretch>
            <a:fillRect/>
          </a:stretch>
        </p:blipFill>
        <p:spPr>
          <a:xfrm>
            <a:off x="970100" y="2751313"/>
            <a:ext cx="4381500" cy="2352675"/>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6"/>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(reference)</a:t>
            </a:r>
            <a:endParaRPr b="1"/>
          </a:p>
        </p:txBody>
      </p:sp>
      <p:sp>
        <p:nvSpPr>
          <p:cNvPr id="195" name="Google Shape;195;p26"/>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96" name="Google Shape;196;p26"/>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97" name="Google Shape;197;p26"/>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4"/>
            </a:pPr>
            <a:r>
              <a:rPr lang="en"/>
              <a:t>Right-click within the &lt;section&gt; element and insert a &lt;p&gt; and &lt;ul&gt; list (including &lt;li&gt;s). </a:t>
            </a:r>
            <a:br>
              <a:rPr lang="en"/>
            </a:br>
            <a:endParaRPr/>
          </a:p>
          <a:p>
            <a:pPr indent="-317500" lvl="0" marL="457200" rtl="0" algn="l">
              <a:spcBef>
                <a:spcPts val="0"/>
              </a:spcBef>
              <a:spcAft>
                <a:spcPts val="0"/>
              </a:spcAft>
              <a:buSzPts val="1400"/>
              <a:buAutoNum type="arabicPeriod" startAt="4"/>
            </a:pPr>
            <a:r>
              <a:rPr lang="en"/>
              <a:t>Provide content for the topic &lt;title&gt;, &lt;shortdesc&gt;, and &lt;section&gt; elements.</a:t>
            </a:r>
            <a:br>
              <a:rPr lang="en"/>
            </a:br>
            <a:br>
              <a:rPr lang="en"/>
            </a:br>
            <a:br>
              <a:rPr lang="en"/>
            </a:br>
            <a:br>
              <a:rPr lang="en"/>
            </a:b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startAt="4"/>
            </a:pPr>
            <a:r>
              <a:rPr lang="en"/>
              <a:t>Save the topic to your local folder with an </a:t>
            </a:r>
            <a:r>
              <a:rPr lang="en"/>
              <a:t>appropriate</a:t>
            </a:r>
            <a:r>
              <a:rPr lang="en"/>
              <a:t> name. </a:t>
            </a:r>
            <a:endParaRPr/>
          </a:p>
        </p:txBody>
      </p:sp>
      <p:pic>
        <p:nvPicPr>
          <p:cNvPr id="198" name="Google Shape;198;p26"/>
          <p:cNvPicPr preferRelativeResize="0"/>
          <p:nvPr/>
        </p:nvPicPr>
        <p:blipFill>
          <a:blip r:embed="rId4">
            <a:alphaModFix/>
          </a:blip>
          <a:stretch>
            <a:fillRect/>
          </a:stretch>
        </p:blipFill>
        <p:spPr>
          <a:xfrm>
            <a:off x="914400" y="4540325"/>
            <a:ext cx="3467648" cy="525125"/>
          </a:xfrm>
          <a:prstGeom prst="rect">
            <a:avLst/>
          </a:prstGeom>
          <a:noFill/>
          <a:ln>
            <a:noFill/>
          </a:ln>
        </p:spPr>
      </p:pic>
      <p:pic>
        <p:nvPicPr>
          <p:cNvPr id="199" name="Google Shape;199;p26"/>
          <p:cNvPicPr preferRelativeResize="0"/>
          <p:nvPr/>
        </p:nvPicPr>
        <p:blipFill>
          <a:blip r:embed="rId5">
            <a:alphaModFix/>
          </a:blip>
          <a:stretch>
            <a:fillRect/>
          </a:stretch>
        </p:blipFill>
        <p:spPr>
          <a:xfrm>
            <a:off x="970850" y="1568300"/>
            <a:ext cx="4235875" cy="26463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7"/>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(task)</a:t>
            </a:r>
            <a:endParaRPr b="1"/>
          </a:p>
        </p:txBody>
      </p:sp>
      <p:sp>
        <p:nvSpPr>
          <p:cNvPr id="205" name="Google Shape;205;p27"/>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06" name="Google Shape;206;p27"/>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07" name="Google Shape;207;p27"/>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In Oxygen, choose </a:t>
            </a:r>
            <a:r>
              <a:rPr b="1" lang="en"/>
              <a:t>File - New</a:t>
            </a:r>
            <a:r>
              <a:rPr lang="en"/>
              <a:t> to open the </a:t>
            </a:r>
            <a:r>
              <a:rPr b="1" lang="en"/>
              <a:t>New</a:t>
            </a:r>
            <a:r>
              <a:rPr lang="en"/>
              <a:t> dialog.</a:t>
            </a:r>
            <a:br>
              <a:rPr lang="en"/>
            </a:br>
            <a:endParaRPr/>
          </a:p>
          <a:p>
            <a:pPr indent="-317500" lvl="0" marL="457200" rtl="0" algn="l">
              <a:spcBef>
                <a:spcPts val="0"/>
              </a:spcBef>
              <a:spcAft>
                <a:spcPts val="0"/>
              </a:spcAft>
              <a:buSzPts val="1400"/>
              <a:buAutoNum type="arabicPeriod"/>
            </a:pPr>
            <a:r>
              <a:rPr lang="en"/>
              <a:t>Double-click the </a:t>
            </a:r>
            <a:r>
              <a:rPr b="1" lang="en"/>
              <a:t>Task</a:t>
            </a:r>
            <a:r>
              <a:rPr lang="en"/>
              <a:t> </a:t>
            </a:r>
            <a:r>
              <a:rPr b="1" lang="en"/>
              <a:t>[DITA / Topics]</a:t>
            </a:r>
            <a:r>
              <a:rPr lang="en"/>
              <a:t> template under </a:t>
            </a:r>
            <a:br>
              <a:rPr lang="en"/>
            </a:br>
            <a:r>
              <a:rPr b="1" lang="en"/>
              <a:t>Framework Templates / DITA / Topics</a:t>
            </a:r>
            <a:r>
              <a:rPr lang="en"/>
              <a:t>.</a:t>
            </a:r>
            <a:br>
              <a:rPr lang="en"/>
            </a:br>
            <a:endParaRPr/>
          </a:p>
          <a:p>
            <a:pPr indent="-317500" lvl="0" marL="457200" rtl="0" algn="l">
              <a:spcBef>
                <a:spcPts val="0"/>
              </a:spcBef>
              <a:spcAft>
                <a:spcPts val="0"/>
              </a:spcAft>
              <a:buSzPts val="1400"/>
              <a:buAutoNum type="arabicPeriod"/>
            </a:pPr>
            <a:r>
              <a:rPr lang="en"/>
              <a:t>Provide a &lt;title&gt; and &lt;shortdesc&gt;. </a:t>
            </a:r>
            <a:br>
              <a:rPr lang="en"/>
            </a:br>
            <a:br>
              <a:rPr lang="en"/>
            </a:br>
            <a:br>
              <a:rPr lang="en"/>
            </a:br>
            <a:br>
              <a:rPr lang="en"/>
            </a:br>
            <a:br>
              <a:rPr lang="en"/>
            </a:br>
            <a:br>
              <a:rPr lang="en"/>
            </a:br>
            <a:endParaRPr/>
          </a:p>
          <a:p>
            <a:pPr indent="0" lvl="0" marL="0" rtl="0" algn="l">
              <a:spcBef>
                <a:spcPts val="0"/>
              </a:spcBef>
              <a:spcAft>
                <a:spcPts val="0"/>
              </a:spcAft>
              <a:buNone/>
            </a:pPr>
            <a:br>
              <a:rPr lang="en"/>
            </a:br>
            <a:r>
              <a:rPr lang="en"/>
              <a:t>.</a:t>
            </a:r>
            <a:br>
              <a:rPr lang="en"/>
            </a:br>
            <a:br>
              <a:rPr lang="en"/>
            </a:br>
            <a:br>
              <a:rPr lang="en"/>
            </a:br>
            <a:br>
              <a:rPr lang="en"/>
            </a:br>
            <a:br>
              <a:rPr lang="en"/>
            </a:br>
            <a:br>
              <a:rPr lang="en"/>
            </a:br>
            <a:br>
              <a:rPr lang="en"/>
            </a:br>
            <a:br>
              <a:rPr lang="en"/>
            </a:br>
            <a:br>
              <a:rPr lang="en"/>
            </a:br>
            <a:endParaRPr/>
          </a:p>
        </p:txBody>
      </p:sp>
      <p:cxnSp>
        <p:nvCxnSpPr>
          <p:cNvPr id="208" name="Google Shape;208;p27"/>
          <p:cNvCxnSpPr/>
          <p:nvPr/>
        </p:nvCxnSpPr>
        <p:spPr>
          <a:xfrm>
            <a:off x="4366350" y="1617825"/>
            <a:ext cx="2446200" cy="0"/>
          </a:xfrm>
          <a:prstGeom prst="straightConnector1">
            <a:avLst/>
          </a:prstGeom>
          <a:noFill/>
          <a:ln cap="flat" cmpd="sng" w="9525">
            <a:solidFill>
              <a:srgbClr val="FF0000"/>
            </a:solidFill>
            <a:prstDash val="solid"/>
            <a:round/>
            <a:headEnd len="med" w="med" type="none"/>
            <a:tailEnd len="med" w="med" type="none"/>
          </a:ln>
        </p:spPr>
      </p:cxnSp>
      <p:pic>
        <p:nvPicPr>
          <p:cNvPr id="209" name="Google Shape;209;p27"/>
          <p:cNvPicPr preferRelativeResize="0"/>
          <p:nvPr/>
        </p:nvPicPr>
        <p:blipFill>
          <a:blip r:embed="rId4">
            <a:alphaModFix/>
          </a:blip>
          <a:stretch>
            <a:fillRect/>
          </a:stretch>
        </p:blipFill>
        <p:spPr>
          <a:xfrm>
            <a:off x="6274875" y="264850"/>
            <a:ext cx="2793000" cy="3648425"/>
          </a:xfrm>
          <a:prstGeom prst="rect">
            <a:avLst/>
          </a:prstGeom>
          <a:noFill/>
          <a:ln cap="flat" cmpd="sng" w="9525">
            <a:solidFill>
              <a:schemeClr val="dk2"/>
            </a:solidFill>
            <a:prstDash val="solid"/>
            <a:round/>
            <a:headEnd len="sm" w="sm" type="none"/>
            <a:tailEnd len="sm" w="sm" type="none"/>
          </a:ln>
        </p:spPr>
      </p:pic>
      <p:pic>
        <p:nvPicPr>
          <p:cNvPr id="210" name="Google Shape;210;p27"/>
          <p:cNvPicPr preferRelativeResize="0"/>
          <p:nvPr/>
        </p:nvPicPr>
        <p:blipFill>
          <a:blip r:embed="rId5">
            <a:alphaModFix/>
          </a:blip>
          <a:stretch>
            <a:fillRect/>
          </a:stretch>
        </p:blipFill>
        <p:spPr>
          <a:xfrm>
            <a:off x="906625" y="2320775"/>
            <a:ext cx="5292049" cy="827186"/>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8"/>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topic (task)</a:t>
            </a:r>
            <a:endParaRPr b="1"/>
          </a:p>
        </p:txBody>
      </p:sp>
      <p:sp>
        <p:nvSpPr>
          <p:cNvPr id="216" name="Google Shape;216;p28"/>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17" name="Google Shape;217;p28"/>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18" name="Google Shape;218;p28"/>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4"/>
            </a:pPr>
            <a:r>
              <a:rPr lang="en"/>
              <a:t>Provide content or the &lt;context&gt; and &lt;step&gt; elements inside &lt;taskbody&gt;.</a:t>
            </a:r>
            <a:br>
              <a:rPr lang="en"/>
            </a:br>
            <a:br>
              <a:rPr lang="en"/>
            </a:br>
            <a:br>
              <a:rPr lang="en"/>
            </a:b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startAt="4"/>
            </a:pPr>
            <a:r>
              <a:rPr lang="en">
                <a:solidFill>
                  <a:schemeClr val="dk1"/>
                </a:solidFill>
              </a:rPr>
              <a:t>Save the topic to your local folder with an appropriate name such as </a:t>
            </a:r>
            <a:r>
              <a:rPr lang="en" sz="1300">
                <a:solidFill>
                  <a:schemeClr val="dk1"/>
                </a:solidFill>
                <a:latin typeface="Courier New"/>
                <a:ea typeface="Courier New"/>
                <a:cs typeface="Courier New"/>
                <a:sym typeface="Courier New"/>
              </a:rPr>
              <a:t>bard_task.dita</a:t>
            </a:r>
            <a:r>
              <a:rPr lang="en">
                <a:solidFill>
                  <a:schemeClr val="dk1"/>
                </a:solidFill>
              </a:rPr>
              <a:t>.  </a:t>
            </a:r>
            <a:br>
              <a:rPr lang="en"/>
            </a:br>
            <a:br>
              <a:rPr lang="en"/>
            </a:br>
            <a:br>
              <a:rPr lang="en"/>
            </a:br>
            <a:r>
              <a:rPr lang="en"/>
              <a:t>.</a:t>
            </a:r>
            <a:br>
              <a:rPr lang="en"/>
            </a:br>
            <a:br>
              <a:rPr lang="en"/>
            </a:br>
            <a:br>
              <a:rPr lang="en"/>
            </a:br>
            <a:br>
              <a:rPr lang="en"/>
            </a:br>
            <a:br>
              <a:rPr lang="en"/>
            </a:br>
            <a:br>
              <a:rPr lang="en"/>
            </a:br>
            <a:br>
              <a:rPr lang="en"/>
            </a:br>
            <a:br>
              <a:rPr lang="en"/>
            </a:br>
            <a:br>
              <a:rPr lang="en"/>
            </a:br>
            <a:endParaRPr/>
          </a:p>
        </p:txBody>
      </p:sp>
      <p:pic>
        <p:nvPicPr>
          <p:cNvPr id="219" name="Google Shape;219;p28"/>
          <p:cNvPicPr preferRelativeResize="0"/>
          <p:nvPr/>
        </p:nvPicPr>
        <p:blipFill>
          <a:blip r:embed="rId4">
            <a:alphaModFix/>
          </a:blip>
          <a:stretch>
            <a:fillRect/>
          </a:stretch>
        </p:blipFill>
        <p:spPr>
          <a:xfrm>
            <a:off x="931175" y="1212050"/>
            <a:ext cx="4746475" cy="20605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9"/>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DITA topics </a:t>
            </a:r>
            <a:endParaRPr b="1"/>
          </a:p>
        </p:txBody>
      </p:sp>
      <p:sp>
        <p:nvSpPr>
          <p:cNvPr id="225" name="Google Shape;225;p29"/>
          <p:cNvSpPr txBox="1"/>
          <p:nvPr/>
        </p:nvSpPr>
        <p:spPr>
          <a:xfrm>
            <a:off x="281575" y="765050"/>
            <a:ext cx="85206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What have we learned?</a:t>
            </a:r>
            <a:endParaRPr/>
          </a:p>
        </p:txBody>
      </p:sp>
      <p:sp>
        <p:nvSpPr>
          <p:cNvPr id="226" name="Google Shape;226;p29"/>
          <p:cNvSpPr/>
          <p:nvPr/>
        </p:nvSpPr>
        <p:spPr>
          <a:xfrm>
            <a:off x="6543075" y="3896325"/>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27" name="Google Shape;227;p29"/>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28" name="Google Shape;228;p29"/>
          <p:cNvSpPr/>
          <p:nvPr/>
        </p:nvSpPr>
        <p:spPr>
          <a:xfrm>
            <a:off x="1694125" y="1355650"/>
            <a:ext cx="5736528" cy="3420684"/>
          </a:xfrm>
          <a:prstGeom prst="flowChartDocumen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9" name="Google Shape;229;p29"/>
          <p:cNvSpPr txBox="1"/>
          <p:nvPr/>
        </p:nvSpPr>
        <p:spPr>
          <a:xfrm>
            <a:off x="2063838" y="1513750"/>
            <a:ext cx="4997100" cy="2725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DITA topics are the </a:t>
            </a:r>
            <a:r>
              <a:rPr lang="en"/>
              <a:t>building</a:t>
            </a:r>
            <a:r>
              <a:rPr lang="en"/>
              <a:t> blocks of DITA publications.</a:t>
            </a:r>
            <a:br>
              <a:rPr lang="en"/>
            </a:br>
            <a:endParaRPr/>
          </a:p>
          <a:p>
            <a:pPr indent="-317500" lvl="0" marL="457200" rtl="0" algn="l">
              <a:spcBef>
                <a:spcPts val="0"/>
              </a:spcBef>
              <a:spcAft>
                <a:spcPts val="0"/>
              </a:spcAft>
              <a:buSzPts val="1400"/>
              <a:buAutoNum type="arabicPeriod"/>
            </a:pPr>
            <a:r>
              <a:rPr lang="en"/>
              <a:t>All DITA topics have some common elements such as &lt;tiltle&gt; and &lt;shortdesc&gt;.</a:t>
            </a:r>
            <a:br>
              <a:rPr lang="en"/>
            </a:br>
            <a:endParaRPr/>
          </a:p>
          <a:p>
            <a:pPr indent="-317500" lvl="0" marL="457200" rtl="0" algn="l">
              <a:spcBef>
                <a:spcPts val="0"/>
              </a:spcBef>
              <a:spcAft>
                <a:spcPts val="0"/>
              </a:spcAft>
              <a:buSzPts val="1400"/>
              <a:buAutoNum type="arabicPeriod"/>
            </a:pPr>
            <a:r>
              <a:rPr lang="en"/>
              <a:t>Most DITA topics are "typed". The elements contained in a task or reference topic are different from the elements in a generic or concept topic. Topic typing </a:t>
            </a:r>
            <a:br>
              <a:rPr lang="en"/>
            </a:br>
            <a:r>
              <a:rPr lang="en"/>
              <a:t>encourages writers to focus on the specific type of information that they are developing.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0"/>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Reference your </a:t>
            </a:r>
            <a:r>
              <a:rPr b="1" lang="en"/>
              <a:t>DITA topics from your map</a:t>
            </a:r>
            <a:endParaRPr b="1"/>
          </a:p>
        </p:txBody>
      </p:sp>
      <p:sp>
        <p:nvSpPr>
          <p:cNvPr id="235" name="Google Shape;235;p30"/>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36" name="Google Shape;236;p30"/>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37" name="Google Shape;237;p30"/>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Open your DITA map.</a:t>
            </a:r>
            <a:br>
              <a:rPr lang="en"/>
            </a:br>
            <a:endParaRPr/>
          </a:p>
          <a:p>
            <a:pPr indent="-317500" lvl="0" marL="457200" rtl="0" algn="l">
              <a:spcBef>
                <a:spcPts val="0"/>
              </a:spcBef>
              <a:spcAft>
                <a:spcPts val="0"/>
              </a:spcAft>
              <a:buSzPts val="1400"/>
              <a:buAutoNum type="arabicPeriod"/>
            </a:pPr>
            <a:r>
              <a:rPr lang="en"/>
              <a:t>In the </a:t>
            </a:r>
            <a:r>
              <a:rPr b="1" lang="en"/>
              <a:t>DITA Maps Manager</a:t>
            </a:r>
            <a:r>
              <a:rPr lang="en"/>
              <a:t>, </a:t>
            </a:r>
            <a:r>
              <a:rPr lang="en">
                <a:solidFill>
                  <a:schemeClr val="dk1"/>
                </a:solidFill>
              </a:rPr>
              <a:t>right-click the map (                                  ) icon and choose </a:t>
            </a:r>
            <a:r>
              <a:rPr b="1" lang="en">
                <a:solidFill>
                  <a:schemeClr val="dk1"/>
                </a:solidFill>
              </a:rPr>
              <a:t>Append child - Reference</a:t>
            </a:r>
            <a:r>
              <a:rPr lang="en">
                <a:solidFill>
                  <a:schemeClr val="dk1"/>
                </a:solidFill>
              </a:rPr>
              <a:t>. </a:t>
            </a:r>
            <a:br>
              <a:rPr lang="en">
                <a:solidFill>
                  <a:schemeClr val="dk1"/>
                </a:solidFill>
              </a:rPr>
            </a:br>
            <a:br>
              <a:rPr lang="en">
                <a:solidFill>
                  <a:schemeClr val="dk1"/>
                </a:solidFill>
              </a:rPr>
            </a:br>
            <a:br>
              <a:rPr lang="en">
                <a:solidFill>
                  <a:schemeClr val="dk1"/>
                </a:solidFill>
              </a:rPr>
            </a:br>
            <a:endParaRPr/>
          </a:p>
        </p:txBody>
      </p:sp>
      <p:pic>
        <p:nvPicPr>
          <p:cNvPr id="238" name="Google Shape;238;p30"/>
          <p:cNvPicPr preferRelativeResize="0"/>
          <p:nvPr/>
        </p:nvPicPr>
        <p:blipFill>
          <a:blip r:embed="rId4">
            <a:alphaModFix/>
          </a:blip>
          <a:stretch>
            <a:fillRect/>
          </a:stretch>
        </p:blipFill>
        <p:spPr>
          <a:xfrm>
            <a:off x="941775" y="1883800"/>
            <a:ext cx="5314950" cy="2190750"/>
          </a:xfrm>
          <a:prstGeom prst="rect">
            <a:avLst/>
          </a:prstGeom>
          <a:noFill/>
          <a:ln>
            <a:noFill/>
          </a:ln>
        </p:spPr>
      </p:pic>
      <p:pic>
        <p:nvPicPr>
          <p:cNvPr id="239" name="Google Shape;239;p30"/>
          <p:cNvPicPr preferRelativeResize="0"/>
          <p:nvPr/>
        </p:nvPicPr>
        <p:blipFill>
          <a:blip r:embed="rId5">
            <a:alphaModFix/>
          </a:blip>
          <a:stretch>
            <a:fillRect/>
          </a:stretch>
        </p:blipFill>
        <p:spPr>
          <a:xfrm>
            <a:off x="4772025" y="1300200"/>
            <a:ext cx="1685925" cy="2286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1"/>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Reference your DITA topics from your map</a:t>
            </a:r>
            <a:endParaRPr b="1"/>
          </a:p>
        </p:txBody>
      </p:sp>
      <p:sp>
        <p:nvSpPr>
          <p:cNvPr id="245" name="Google Shape;245;p31"/>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46" name="Google Shape;246;p31"/>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47" name="Google Shape;247;p31"/>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3"/>
            </a:pPr>
            <a:r>
              <a:rPr lang="en"/>
              <a:t>In the </a:t>
            </a:r>
            <a:r>
              <a:rPr b="1" lang="en"/>
              <a:t>Insert Topic Reference</a:t>
            </a:r>
            <a:r>
              <a:rPr lang="en"/>
              <a:t> dialog, navigate to the folder containing your map and topics.</a:t>
            </a:r>
            <a:br>
              <a:rPr lang="en"/>
            </a:br>
            <a:endParaRPr/>
          </a:p>
          <a:p>
            <a:pPr indent="-317500" lvl="0" marL="457200" rtl="0" algn="l">
              <a:spcBef>
                <a:spcPts val="0"/>
              </a:spcBef>
              <a:spcAft>
                <a:spcPts val="0"/>
              </a:spcAft>
              <a:buSzPts val="1400"/>
              <a:buAutoNum type="arabicPeriod" startAt="3"/>
            </a:pPr>
            <a:r>
              <a:rPr lang="en"/>
              <a:t>Select the topics (</a:t>
            </a:r>
            <a:r>
              <a:rPr lang="en" sz="1200">
                <a:latin typeface="Courier New"/>
                <a:ea typeface="Courier New"/>
                <a:cs typeface="Courier New"/>
                <a:sym typeface="Courier New"/>
              </a:rPr>
              <a:t>*.dita</a:t>
            </a:r>
            <a:r>
              <a:rPr lang="en"/>
              <a:t>) you created and click the </a:t>
            </a:r>
            <a:r>
              <a:rPr b="1" lang="en"/>
              <a:t>Insert and close</a:t>
            </a:r>
            <a:r>
              <a:rPr lang="en"/>
              <a:t> button.  </a:t>
            </a:r>
            <a:br>
              <a:rPr lang="en"/>
            </a:br>
            <a:br>
              <a:rPr lang="en"/>
            </a:br>
            <a:br>
              <a:rPr lang="en"/>
            </a:br>
            <a:br>
              <a:rPr lang="en"/>
            </a:br>
            <a:br>
              <a:rPr lang="en"/>
            </a:br>
            <a:br>
              <a:rPr lang="en"/>
            </a:br>
            <a:br>
              <a:rPr lang="en"/>
            </a:br>
            <a:br>
              <a:rPr lang="en"/>
            </a:br>
            <a:r>
              <a:rPr lang="en"/>
              <a:t>The topics now appear in your DITA map. </a:t>
            </a:r>
            <a:br>
              <a:rPr lang="en"/>
            </a:br>
            <a:endParaRPr>
              <a:solidFill>
                <a:schemeClr val="dk1"/>
              </a:solidFill>
            </a:endParaRPr>
          </a:p>
          <a:p>
            <a:pPr indent="0" lvl="0" marL="0" rtl="0" algn="l">
              <a:spcBef>
                <a:spcPts val="0"/>
              </a:spcBef>
              <a:spcAft>
                <a:spcPts val="0"/>
              </a:spcAft>
              <a:buNone/>
            </a:pPr>
            <a:br>
              <a:rPr lang="en">
                <a:solidFill>
                  <a:schemeClr val="dk1"/>
                </a:solidFill>
              </a:rPr>
            </a:br>
            <a:br>
              <a:rPr lang="en">
                <a:solidFill>
                  <a:schemeClr val="dk1"/>
                </a:solidFill>
              </a:rPr>
            </a:br>
            <a:br>
              <a:rPr lang="en">
                <a:solidFill>
                  <a:schemeClr val="dk1"/>
                </a:solidFill>
              </a:rPr>
            </a:br>
            <a:endParaRPr/>
          </a:p>
        </p:txBody>
      </p:sp>
      <p:cxnSp>
        <p:nvCxnSpPr>
          <p:cNvPr id="248" name="Google Shape;248;p31"/>
          <p:cNvCxnSpPr/>
          <p:nvPr/>
        </p:nvCxnSpPr>
        <p:spPr>
          <a:xfrm>
            <a:off x="4349375" y="3103225"/>
            <a:ext cx="498600" cy="0"/>
          </a:xfrm>
          <a:prstGeom prst="straightConnector1">
            <a:avLst/>
          </a:prstGeom>
          <a:noFill/>
          <a:ln cap="flat" cmpd="sng" w="9525">
            <a:solidFill>
              <a:srgbClr val="FF0000"/>
            </a:solidFill>
            <a:prstDash val="solid"/>
            <a:round/>
            <a:headEnd len="med" w="med" type="none"/>
            <a:tailEnd len="med" w="med" type="none"/>
          </a:ln>
        </p:spPr>
      </p:cxnSp>
      <p:pic>
        <p:nvPicPr>
          <p:cNvPr id="249" name="Google Shape;249;p31"/>
          <p:cNvPicPr preferRelativeResize="0"/>
          <p:nvPr/>
        </p:nvPicPr>
        <p:blipFill>
          <a:blip r:embed="rId4">
            <a:alphaModFix/>
          </a:blip>
          <a:stretch>
            <a:fillRect/>
          </a:stretch>
        </p:blipFill>
        <p:spPr>
          <a:xfrm>
            <a:off x="946863" y="1620925"/>
            <a:ext cx="2657475" cy="1104900"/>
          </a:xfrm>
          <a:prstGeom prst="rect">
            <a:avLst/>
          </a:prstGeom>
          <a:noFill/>
          <a:ln cap="flat" cmpd="sng" w="9525">
            <a:solidFill>
              <a:schemeClr val="dk2"/>
            </a:solidFill>
            <a:prstDash val="solid"/>
            <a:round/>
            <a:headEnd len="sm" w="sm" type="none"/>
            <a:tailEnd len="sm" w="sm" type="none"/>
          </a:ln>
        </p:spPr>
      </p:pic>
      <p:pic>
        <p:nvPicPr>
          <p:cNvPr id="250" name="Google Shape;250;p31"/>
          <p:cNvPicPr preferRelativeResize="0"/>
          <p:nvPr/>
        </p:nvPicPr>
        <p:blipFill>
          <a:blip r:embed="rId5">
            <a:alphaModFix/>
          </a:blip>
          <a:stretch>
            <a:fillRect/>
          </a:stretch>
        </p:blipFill>
        <p:spPr>
          <a:xfrm>
            <a:off x="4847975" y="2507927"/>
            <a:ext cx="2443050" cy="13393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Guidepost</a:t>
            </a:r>
            <a:endParaRPr/>
          </a:p>
        </p:txBody>
      </p:sp>
      <p:sp>
        <p:nvSpPr>
          <p:cNvPr id="75" name="Google Shape;75;p14"/>
          <p:cNvSpPr txBox="1"/>
          <p:nvPr>
            <p:ph idx="1" type="body"/>
          </p:nvPr>
        </p:nvSpPr>
        <p:spPr>
          <a:xfrm>
            <a:off x="311700" y="1000075"/>
            <a:ext cx="23955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Purpose</a:t>
            </a:r>
            <a:endParaRPr/>
          </a:p>
        </p:txBody>
      </p:sp>
      <p:pic>
        <p:nvPicPr>
          <p:cNvPr descr="Official logo of the Special Interest Group on the Design of Communication" id="76" name="Google Shape;76;p14"/>
          <p:cNvPicPr preferRelativeResize="0"/>
          <p:nvPr/>
        </p:nvPicPr>
        <p:blipFill>
          <a:blip r:embed="rId3">
            <a:alphaModFix/>
          </a:blip>
          <a:stretch>
            <a:fillRect/>
          </a:stretch>
        </p:blipFill>
        <p:spPr>
          <a:xfrm>
            <a:off x="6325550" y="3971550"/>
            <a:ext cx="2735427" cy="1093899"/>
          </a:xfrm>
          <a:prstGeom prst="rect">
            <a:avLst/>
          </a:prstGeom>
          <a:noFill/>
          <a:ln>
            <a:noFill/>
          </a:ln>
        </p:spPr>
      </p:pic>
      <p:sp>
        <p:nvSpPr>
          <p:cNvPr id="77" name="Google Shape;77;p14"/>
          <p:cNvSpPr txBox="1"/>
          <p:nvPr>
            <p:ph idx="1" type="body"/>
          </p:nvPr>
        </p:nvSpPr>
        <p:spPr>
          <a:xfrm>
            <a:off x="2755500" y="976525"/>
            <a:ext cx="6076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resource provides step-by-step procedures for how to author and publish XML DITA content in the Syncro Soft Oxygen Editor.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AutoNum type="arabicPeriod"/>
            </a:pPr>
            <a:r>
              <a:rPr lang="en"/>
              <a:t>Create DITA topics and maps.</a:t>
            </a:r>
            <a:endParaRPr/>
          </a:p>
          <a:p>
            <a:pPr indent="-342900" lvl="0" marL="457200" rtl="0" algn="l">
              <a:spcBef>
                <a:spcPts val="0"/>
              </a:spcBef>
              <a:spcAft>
                <a:spcPts val="0"/>
              </a:spcAft>
              <a:buSzPts val="1800"/>
              <a:buAutoNum type="arabicPeriod"/>
            </a:pPr>
            <a:r>
              <a:rPr lang="en"/>
              <a:t>Organize publications by linking topics to a map.</a:t>
            </a:r>
            <a:endParaRPr/>
          </a:p>
          <a:p>
            <a:pPr indent="-342900" lvl="0" marL="457200" rtl="0" algn="l">
              <a:spcBef>
                <a:spcPts val="0"/>
              </a:spcBef>
              <a:spcAft>
                <a:spcPts val="0"/>
              </a:spcAft>
              <a:buSzPts val="1800"/>
              <a:buAutoNum type="arabicPeriod"/>
            </a:pPr>
            <a:r>
              <a:rPr lang="en"/>
              <a:t>Add XML content to generic, concept, task, and reference topics.  </a:t>
            </a:r>
            <a:endParaRPr/>
          </a:p>
          <a:p>
            <a:pPr indent="-342900" lvl="0" marL="457200" rtl="0" algn="l">
              <a:spcBef>
                <a:spcPts val="0"/>
              </a:spcBef>
              <a:spcAft>
                <a:spcPts val="0"/>
              </a:spcAft>
              <a:buSzPts val="1800"/>
              <a:buAutoNum type="arabicPeriod"/>
            </a:pPr>
            <a:r>
              <a:rPr lang="en"/>
              <a:t>Generate PDF output from a map.</a:t>
            </a:r>
            <a:endParaRPr/>
          </a:p>
        </p:txBody>
      </p:sp>
      <p:cxnSp>
        <p:nvCxnSpPr>
          <p:cNvPr id="78" name="Google Shape;78;p14"/>
          <p:cNvCxnSpPr/>
          <p:nvPr/>
        </p:nvCxnSpPr>
        <p:spPr>
          <a:xfrm>
            <a:off x="329550" y="988675"/>
            <a:ext cx="8356800" cy="0"/>
          </a:xfrm>
          <a:prstGeom prst="straightConnector1">
            <a:avLst/>
          </a:prstGeom>
          <a:noFill/>
          <a:ln cap="flat" cmpd="sng" w="9525">
            <a:solidFill>
              <a:schemeClr val="dk2"/>
            </a:solidFill>
            <a:prstDash val="solid"/>
            <a:round/>
            <a:headEnd len="med" w="med" type="none"/>
            <a:tailEnd len="med" w="med" type="none"/>
          </a:ln>
        </p:spPr>
      </p:cxnSp>
      <p:sp>
        <p:nvSpPr>
          <p:cNvPr id="79" name="Google Shape;79;p14"/>
          <p:cNvSpPr txBox="1"/>
          <p:nvPr>
            <p:ph idx="1" type="body"/>
          </p:nvPr>
        </p:nvSpPr>
        <p:spPr>
          <a:xfrm>
            <a:off x="311700" y="2530350"/>
            <a:ext cx="2395500" cy="5283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Learning objective(s)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2"/>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Reference your DITA topics from your map</a:t>
            </a:r>
            <a:endParaRPr b="1"/>
          </a:p>
        </p:txBody>
      </p:sp>
      <p:sp>
        <p:nvSpPr>
          <p:cNvPr id="256" name="Google Shape;256;p32"/>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57" name="Google Shape;257;p32"/>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58" name="Google Shape;258;p32"/>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5"/>
            </a:pPr>
            <a:r>
              <a:rPr lang="en"/>
              <a:t>In the </a:t>
            </a:r>
            <a:r>
              <a:rPr b="1" lang="en"/>
              <a:t>DITA Maps Manager</a:t>
            </a:r>
            <a:r>
              <a:rPr lang="en"/>
              <a:t>, use the ALT(Win)/Option(Mac)+arrow keys to move and indent the topic references in your map. </a:t>
            </a:r>
            <a:br>
              <a:rPr lang="en"/>
            </a:br>
            <a:br>
              <a:rPr lang="en"/>
            </a:br>
            <a:br>
              <a:rPr lang="en"/>
            </a:br>
            <a:br>
              <a:rPr lang="en"/>
            </a:br>
            <a:br>
              <a:rPr lang="en"/>
            </a:br>
            <a:br>
              <a:rPr lang="en"/>
            </a:br>
            <a:br>
              <a:rPr lang="en"/>
            </a:br>
            <a:br>
              <a:rPr lang="en"/>
            </a:br>
            <a:br>
              <a:rPr lang="en"/>
            </a:br>
            <a:r>
              <a:rPr lang="en"/>
              <a:t>When you generate </a:t>
            </a:r>
            <a:r>
              <a:rPr lang="en"/>
              <a:t>output</a:t>
            </a:r>
            <a:r>
              <a:rPr lang="en"/>
              <a:t>, this topic </a:t>
            </a:r>
            <a:r>
              <a:rPr lang="en"/>
              <a:t>hierarchy</a:t>
            </a:r>
            <a:r>
              <a:rPr lang="en"/>
              <a:t> defines the outline for your deliverable.  </a:t>
            </a:r>
            <a:br>
              <a:rPr lang="en"/>
            </a:br>
            <a:endParaRPr/>
          </a:p>
          <a:p>
            <a:pPr indent="-317500" lvl="0" marL="457200" rtl="0" algn="l">
              <a:spcBef>
                <a:spcPts val="0"/>
              </a:spcBef>
              <a:spcAft>
                <a:spcPts val="0"/>
              </a:spcAft>
              <a:buSzPts val="1400"/>
              <a:buAutoNum type="arabicPeriod" startAt="5"/>
            </a:pPr>
            <a:r>
              <a:rPr lang="en"/>
              <a:t>Choose </a:t>
            </a:r>
            <a:r>
              <a:rPr b="1" lang="en"/>
              <a:t>File</a:t>
            </a:r>
            <a:r>
              <a:rPr lang="en"/>
              <a:t> - </a:t>
            </a:r>
            <a:r>
              <a:rPr b="1" lang="en"/>
              <a:t>Save as</a:t>
            </a:r>
            <a:r>
              <a:rPr lang="en"/>
              <a:t> to save your map. </a:t>
            </a:r>
            <a:endParaRPr/>
          </a:p>
          <a:p>
            <a:pPr indent="0" lvl="0" marL="0" rtl="0" algn="l">
              <a:spcBef>
                <a:spcPts val="0"/>
              </a:spcBef>
              <a:spcAft>
                <a:spcPts val="0"/>
              </a:spcAft>
              <a:buNone/>
            </a:pPr>
            <a:r>
              <a:t/>
            </a:r>
            <a:endParaRPr/>
          </a:p>
        </p:txBody>
      </p:sp>
      <p:pic>
        <p:nvPicPr>
          <p:cNvPr id="259" name="Google Shape;259;p32"/>
          <p:cNvPicPr preferRelativeResize="0"/>
          <p:nvPr/>
        </p:nvPicPr>
        <p:blipFill>
          <a:blip r:embed="rId4">
            <a:alphaModFix/>
          </a:blip>
          <a:stretch>
            <a:fillRect/>
          </a:stretch>
        </p:blipFill>
        <p:spPr>
          <a:xfrm>
            <a:off x="969038" y="1467250"/>
            <a:ext cx="2390775" cy="12382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3"/>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Reference your DITA topics from your map</a:t>
            </a:r>
            <a:r>
              <a:rPr b="1" lang="en"/>
              <a:t> </a:t>
            </a:r>
            <a:endParaRPr b="1"/>
          </a:p>
        </p:txBody>
      </p:sp>
      <p:sp>
        <p:nvSpPr>
          <p:cNvPr id="265" name="Google Shape;265;p33"/>
          <p:cNvSpPr txBox="1"/>
          <p:nvPr/>
        </p:nvSpPr>
        <p:spPr>
          <a:xfrm>
            <a:off x="281575" y="765050"/>
            <a:ext cx="85206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What have we learned?</a:t>
            </a:r>
            <a:endParaRPr/>
          </a:p>
        </p:txBody>
      </p:sp>
      <p:sp>
        <p:nvSpPr>
          <p:cNvPr id="266" name="Google Shape;266;p33"/>
          <p:cNvSpPr/>
          <p:nvPr/>
        </p:nvSpPr>
        <p:spPr>
          <a:xfrm>
            <a:off x="6543075" y="3896325"/>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67" name="Google Shape;267;p33"/>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68" name="Google Shape;268;p33"/>
          <p:cNvSpPr/>
          <p:nvPr/>
        </p:nvSpPr>
        <p:spPr>
          <a:xfrm>
            <a:off x="1694125" y="1355650"/>
            <a:ext cx="5736528" cy="3420684"/>
          </a:xfrm>
          <a:prstGeom prst="flowChartDocumen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69" name="Google Shape;269;p33"/>
          <p:cNvSpPr txBox="1"/>
          <p:nvPr/>
        </p:nvSpPr>
        <p:spPr>
          <a:xfrm>
            <a:off x="2063838" y="1513750"/>
            <a:ext cx="4997100" cy="2725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In modular environments such as DITA, the modules you author (topics) and the assemblies within which you organize your </a:t>
            </a:r>
            <a:r>
              <a:rPr lang="en"/>
              <a:t>modules</a:t>
            </a:r>
            <a:r>
              <a:rPr lang="en"/>
              <a:t> (maps) are distinct. </a:t>
            </a:r>
            <a:br>
              <a:rPr lang="en"/>
            </a:br>
            <a:endParaRPr/>
          </a:p>
          <a:p>
            <a:pPr indent="-317500" lvl="0" marL="457200" rtl="0" algn="l">
              <a:spcBef>
                <a:spcPts val="0"/>
              </a:spcBef>
              <a:spcAft>
                <a:spcPts val="0"/>
              </a:spcAft>
              <a:buSzPts val="1400"/>
              <a:buAutoNum type="arabicPeriod"/>
            </a:pPr>
            <a:r>
              <a:rPr lang="en"/>
              <a:t>Topics inherit their level and formatting from the map that references them. If you referenced the same topic in three different maps, it could appear as an H1, H2, or H3 in the three sets of generated </a:t>
            </a:r>
            <a:r>
              <a:rPr lang="en"/>
              <a:t>output</a:t>
            </a:r>
            <a:r>
              <a:rPr lang="en"/>
              <a:t>. </a:t>
            </a:r>
            <a:br>
              <a:rPr lang="en"/>
            </a:br>
            <a:endParaRPr/>
          </a:p>
          <a:p>
            <a:pPr indent="-317500" lvl="0" marL="457200" rtl="0" algn="l">
              <a:spcBef>
                <a:spcPts val="0"/>
              </a:spcBef>
              <a:spcAft>
                <a:spcPts val="0"/>
              </a:spcAft>
              <a:buSzPts val="1400"/>
              <a:buAutoNum type="arabicPeriod"/>
            </a:pPr>
            <a:r>
              <a:rPr lang="en"/>
              <a:t>Topics provide content. Maps provide hierarchy.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4"/>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Build your DITA content</a:t>
            </a:r>
            <a:endParaRPr b="1"/>
          </a:p>
        </p:txBody>
      </p:sp>
      <p:sp>
        <p:nvSpPr>
          <p:cNvPr id="275" name="Google Shape;275;p34"/>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76" name="Google Shape;276;p34"/>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77" name="Google Shape;277;p34"/>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Verify that you have your DITA map (</a:t>
            </a:r>
            <a:r>
              <a:rPr lang="en" sz="1300">
                <a:latin typeface="Courier New"/>
                <a:ea typeface="Courier New"/>
                <a:cs typeface="Courier New"/>
                <a:sym typeface="Courier New"/>
              </a:rPr>
              <a:t>bard_map.ditamap</a:t>
            </a:r>
            <a:r>
              <a:rPr lang="en"/>
              <a:t>) selected in the </a:t>
            </a:r>
            <a:r>
              <a:rPr b="1" lang="en"/>
              <a:t>DITA Maps Manager</a:t>
            </a:r>
            <a:r>
              <a:rPr lang="en"/>
              <a:t>. </a:t>
            </a:r>
            <a:br>
              <a:rPr lang="en"/>
            </a:br>
            <a:endParaRPr/>
          </a:p>
          <a:p>
            <a:pPr indent="-317500" lvl="0" marL="457200" rtl="0" algn="l">
              <a:spcBef>
                <a:spcPts val="0"/>
              </a:spcBef>
              <a:spcAft>
                <a:spcPts val="0"/>
              </a:spcAft>
              <a:buSzPts val="1400"/>
              <a:buAutoNum type="arabicPeriod"/>
            </a:pPr>
            <a:r>
              <a:rPr lang="en"/>
              <a:t>Choose </a:t>
            </a:r>
            <a:r>
              <a:rPr b="1" lang="en"/>
              <a:t>DITA Maps - Configure Transformation Scenario</a:t>
            </a:r>
            <a:r>
              <a:rPr lang="en"/>
              <a:t> to display a list of </a:t>
            </a:r>
            <a:r>
              <a:rPr lang="en"/>
              <a:t>processing</a:t>
            </a:r>
            <a:r>
              <a:rPr lang="en"/>
              <a:t> options. </a:t>
            </a: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a:pPr>
            <a:r>
              <a:rPr lang="en"/>
              <a:t>Click the </a:t>
            </a:r>
            <a:r>
              <a:rPr lang="en"/>
              <a:t>scenario</a:t>
            </a:r>
            <a:r>
              <a:rPr lang="en"/>
              <a:t> type that you want to build and click </a:t>
            </a:r>
            <a:r>
              <a:rPr b="1" lang="en"/>
              <a:t>Apply Associated</a:t>
            </a:r>
            <a:r>
              <a:rPr lang="en"/>
              <a:t>.   </a:t>
            </a:r>
            <a:br>
              <a:rPr lang="en"/>
            </a:br>
            <a:br>
              <a:rPr lang="en"/>
            </a:br>
            <a:r>
              <a:rPr lang="en"/>
              <a:t>Oxygen processes your DITA map, generating the desired output. </a:t>
            </a:r>
            <a:endParaRPr/>
          </a:p>
        </p:txBody>
      </p:sp>
      <p:pic>
        <p:nvPicPr>
          <p:cNvPr id="278" name="Google Shape;278;p34"/>
          <p:cNvPicPr preferRelativeResize="0"/>
          <p:nvPr/>
        </p:nvPicPr>
        <p:blipFill>
          <a:blip r:embed="rId4">
            <a:alphaModFix/>
          </a:blip>
          <a:stretch>
            <a:fillRect/>
          </a:stretch>
        </p:blipFill>
        <p:spPr>
          <a:xfrm>
            <a:off x="957413" y="1816013"/>
            <a:ext cx="5667375" cy="158115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cxnSp>
        <p:nvCxnSpPr>
          <p:cNvPr id="283" name="Google Shape;283;p35"/>
          <p:cNvCxnSpPr/>
          <p:nvPr/>
        </p:nvCxnSpPr>
        <p:spPr>
          <a:xfrm>
            <a:off x="3203850" y="2482925"/>
            <a:ext cx="1929900" cy="0"/>
          </a:xfrm>
          <a:prstGeom prst="straightConnector1">
            <a:avLst/>
          </a:prstGeom>
          <a:noFill/>
          <a:ln cap="flat" cmpd="sng" w="9525">
            <a:solidFill>
              <a:srgbClr val="FF0000"/>
            </a:solidFill>
            <a:prstDash val="solid"/>
            <a:round/>
            <a:headEnd len="med" w="med" type="none"/>
            <a:tailEnd len="med" w="med" type="none"/>
          </a:ln>
        </p:spPr>
      </p:cxnSp>
      <p:sp>
        <p:nvSpPr>
          <p:cNvPr id="284" name="Google Shape;284;p35"/>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Build your DITA content</a:t>
            </a:r>
            <a:endParaRPr b="1"/>
          </a:p>
        </p:txBody>
      </p:sp>
      <p:sp>
        <p:nvSpPr>
          <p:cNvPr id="285" name="Google Shape;285;p35"/>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86" name="Google Shape;286;p35"/>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87" name="Google Shape;287;p35"/>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Here is a PDF table of contents generated from our sample files. </a:t>
            </a:r>
            <a:br>
              <a:rPr lang="en"/>
            </a:b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br>
              <a:rPr lang="en"/>
            </a:br>
            <a:r>
              <a:rPr lang="en"/>
              <a:t>And the generated topic content.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pic>
        <p:nvPicPr>
          <p:cNvPr id="288" name="Google Shape;288;p35"/>
          <p:cNvPicPr preferRelativeResize="0"/>
          <p:nvPr/>
        </p:nvPicPr>
        <p:blipFill>
          <a:blip r:embed="rId4">
            <a:alphaModFix/>
          </a:blip>
          <a:stretch>
            <a:fillRect/>
          </a:stretch>
        </p:blipFill>
        <p:spPr>
          <a:xfrm>
            <a:off x="5085125" y="2003950"/>
            <a:ext cx="3907701" cy="2988675"/>
          </a:xfrm>
          <a:prstGeom prst="rect">
            <a:avLst/>
          </a:prstGeom>
          <a:noFill/>
          <a:ln>
            <a:noFill/>
          </a:ln>
        </p:spPr>
      </p:pic>
      <p:pic>
        <p:nvPicPr>
          <p:cNvPr id="289" name="Google Shape;289;p35"/>
          <p:cNvPicPr preferRelativeResize="0"/>
          <p:nvPr/>
        </p:nvPicPr>
        <p:blipFill>
          <a:blip r:embed="rId5">
            <a:alphaModFix/>
          </a:blip>
          <a:stretch>
            <a:fillRect/>
          </a:stretch>
        </p:blipFill>
        <p:spPr>
          <a:xfrm>
            <a:off x="490000" y="1143213"/>
            <a:ext cx="6172200" cy="771525"/>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6"/>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en"/>
              <a:t>Build your DITA content</a:t>
            </a:r>
            <a:endParaRPr b="1"/>
          </a:p>
        </p:txBody>
      </p:sp>
      <p:sp>
        <p:nvSpPr>
          <p:cNvPr id="295" name="Google Shape;295;p36"/>
          <p:cNvSpPr txBox="1"/>
          <p:nvPr/>
        </p:nvSpPr>
        <p:spPr>
          <a:xfrm>
            <a:off x="281575" y="765050"/>
            <a:ext cx="85206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What have we learned?</a:t>
            </a:r>
            <a:endParaRPr/>
          </a:p>
        </p:txBody>
      </p:sp>
      <p:sp>
        <p:nvSpPr>
          <p:cNvPr id="296" name="Google Shape;296;p36"/>
          <p:cNvSpPr/>
          <p:nvPr/>
        </p:nvSpPr>
        <p:spPr>
          <a:xfrm>
            <a:off x="6543075" y="38459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297" name="Google Shape;297;p36"/>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298" name="Google Shape;298;p36"/>
          <p:cNvSpPr/>
          <p:nvPr/>
        </p:nvSpPr>
        <p:spPr>
          <a:xfrm>
            <a:off x="1694125" y="1355650"/>
            <a:ext cx="5736528" cy="3420684"/>
          </a:xfrm>
          <a:prstGeom prst="flowChartDocumen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99" name="Google Shape;299;p36"/>
          <p:cNvSpPr txBox="1"/>
          <p:nvPr/>
        </p:nvSpPr>
        <p:spPr>
          <a:xfrm>
            <a:off x="2063838" y="1513750"/>
            <a:ext cx="4997100" cy="2725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DITA </a:t>
            </a:r>
            <a:r>
              <a:rPr lang="en"/>
              <a:t>separates</a:t>
            </a:r>
            <a:r>
              <a:rPr lang="en"/>
              <a:t> source XML content from generated PDF or HTML presentation. </a:t>
            </a:r>
            <a:br>
              <a:rPr lang="en"/>
            </a:br>
            <a:endParaRPr/>
          </a:p>
          <a:p>
            <a:pPr indent="-317500" lvl="0" marL="457200" rtl="0" algn="l">
              <a:spcBef>
                <a:spcPts val="0"/>
              </a:spcBef>
              <a:spcAft>
                <a:spcPts val="0"/>
              </a:spcAft>
              <a:buSzPts val="1400"/>
              <a:buAutoNum type="arabicPeriod"/>
            </a:pPr>
            <a:r>
              <a:rPr lang="en"/>
              <a:t>DITA processors read one DITA map and </a:t>
            </a:r>
            <a:r>
              <a:rPr lang="en"/>
              <a:t>generate</a:t>
            </a:r>
            <a:r>
              <a:rPr lang="en"/>
              <a:t> a specific set of PDF, HTML5, or WebHelp deliverables. This is genuine single-source publishing. </a:t>
            </a:r>
            <a:br>
              <a:rPr lang="en"/>
            </a:br>
            <a:endParaRPr/>
          </a:p>
          <a:p>
            <a:pPr indent="-317500" lvl="0" marL="457200" rtl="0" algn="l">
              <a:spcBef>
                <a:spcPts val="0"/>
              </a:spcBef>
              <a:spcAft>
                <a:spcPts val="0"/>
              </a:spcAft>
              <a:buSzPts val="1400"/>
              <a:buAutoNum type="arabicPeriod"/>
            </a:pPr>
            <a:r>
              <a:rPr lang="en"/>
              <a:t>You can customize an out-of-the-box DITA processor in Oxygen to make it look like a particular presentation style.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7"/>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Thank You!</a:t>
            </a:r>
            <a:endParaRPr/>
          </a:p>
        </p:txBody>
      </p:sp>
      <p:sp>
        <p:nvSpPr>
          <p:cNvPr id="305" name="Google Shape;305;p37"/>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1491"/>
              <a:t>See the </a:t>
            </a:r>
            <a:r>
              <a:rPr lang="en" sz="1491" u="sng">
                <a:solidFill>
                  <a:schemeClr val="hlink"/>
                </a:solidFill>
                <a:hlinkClick r:id="rId3"/>
              </a:rPr>
              <a:t>Committee on Structured Authoring and Content Management </a:t>
            </a:r>
            <a:r>
              <a:rPr lang="en" sz="1491"/>
              <a:t>page of the ACM SIGDOC website to learn more about committee activities, available resources, and volunteer opportunities.</a:t>
            </a:r>
            <a:endParaRPr sz="1491"/>
          </a:p>
          <a:p>
            <a:pPr indent="0" lvl="0" marL="0" rtl="0" algn="l">
              <a:spcBef>
                <a:spcPts val="1200"/>
              </a:spcBef>
              <a:spcAft>
                <a:spcPts val="0"/>
              </a:spcAft>
              <a:buClr>
                <a:schemeClr val="dk1"/>
              </a:buClr>
              <a:buSzPts val="1100"/>
              <a:buFont typeface="Arial"/>
              <a:buNone/>
            </a:pPr>
            <a:r>
              <a:rPr lang="en" sz="1450"/>
              <a:t>See </a:t>
            </a:r>
            <a:r>
              <a:rPr lang="en" sz="1450" u="sng">
                <a:solidFill>
                  <a:srgbClr val="1155CC"/>
                </a:solidFill>
                <a:hlinkClick r:id="rId4">
                  <a:extLst>
                    <a:ext uri="{A12FA001-AC4F-418D-AE19-62706E023703}">
                      <ahyp:hlinkClr val="tx"/>
                    </a:ext>
                  </a:extLst>
                </a:hlinkClick>
              </a:rPr>
              <a:t>https://acm-sigdoc-structured.org</a:t>
            </a:r>
            <a:r>
              <a:rPr lang="en" sz="1450"/>
              <a:t> to learn more about committee activities, available resources, and volunteer opportunities.</a:t>
            </a:r>
            <a:endParaRPr sz="1450"/>
          </a:p>
          <a:p>
            <a:pPr indent="0" lvl="0" marL="0" rtl="0" algn="l">
              <a:spcBef>
                <a:spcPts val="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Overview</a:t>
            </a:r>
            <a:endParaRPr b="1"/>
          </a:p>
        </p:txBody>
      </p:sp>
      <p:sp>
        <p:nvSpPr>
          <p:cNvPr id="85" name="Google Shape;85;p15"/>
          <p:cNvSpPr txBox="1"/>
          <p:nvPr/>
        </p:nvSpPr>
        <p:spPr>
          <a:xfrm>
            <a:off x="281575" y="765050"/>
            <a:ext cx="85206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What do I need to do with these resources?</a:t>
            </a:r>
            <a:endParaRPr/>
          </a:p>
        </p:txBody>
      </p:sp>
      <p:sp>
        <p:nvSpPr>
          <p:cNvPr id="86" name="Google Shape;86;p15"/>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87" name="Google Shape;87;p15"/>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88" name="Google Shape;88;p15"/>
          <p:cNvSpPr txBox="1"/>
          <p:nvPr/>
        </p:nvSpPr>
        <p:spPr>
          <a:xfrm>
            <a:off x="391775" y="12442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Download and install Oxygen Editor.</a:t>
            </a:r>
            <a:br>
              <a:rPr lang="en"/>
            </a:br>
            <a:endParaRPr/>
          </a:p>
          <a:p>
            <a:pPr indent="-317500" lvl="0" marL="457200" rtl="0" algn="l">
              <a:spcBef>
                <a:spcPts val="0"/>
              </a:spcBef>
              <a:spcAft>
                <a:spcPts val="0"/>
              </a:spcAft>
              <a:buSzPts val="1400"/>
              <a:buAutoNum type="arabicPeriod"/>
            </a:pPr>
            <a:r>
              <a:rPr lang="en"/>
              <a:t>Apply your Oxygen license (academic discount or 30-day free trial).</a:t>
            </a:r>
            <a:br>
              <a:rPr lang="en"/>
            </a:br>
            <a:endParaRPr/>
          </a:p>
          <a:p>
            <a:pPr indent="-317500" lvl="0" marL="457200" rtl="0" algn="l">
              <a:spcBef>
                <a:spcPts val="0"/>
              </a:spcBef>
              <a:spcAft>
                <a:spcPts val="0"/>
              </a:spcAft>
              <a:buSzPts val="1400"/>
              <a:buAutoNum type="arabicPeriod"/>
            </a:pPr>
            <a:r>
              <a:rPr lang="en"/>
              <a:t>In Oxygen, create and name a DITA map.</a:t>
            </a:r>
            <a:br>
              <a:rPr lang="en"/>
            </a:br>
            <a:endParaRPr/>
          </a:p>
          <a:p>
            <a:pPr indent="-317500" lvl="0" marL="457200" rtl="0" algn="l">
              <a:spcBef>
                <a:spcPts val="0"/>
              </a:spcBef>
              <a:spcAft>
                <a:spcPts val="0"/>
              </a:spcAft>
              <a:buSzPts val="1400"/>
              <a:buAutoNum type="arabicPeriod"/>
            </a:pPr>
            <a:r>
              <a:rPr lang="en"/>
              <a:t>Create and name your DITA topics.</a:t>
            </a:r>
            <a:br>
              <a:rPr lang="en"/>
            </a:br>
            <a:endParaRPr/>
          </a:p>
          <a:p>
            <a:pPr indent="-317500" lvl="0" marL="457200" rtl="0" algn="l">
              <a:spcBef>
                <a:spcPts val="0"/>
              </a:spcBef>
              <a:spcAft>
                <a:spcPts val="0"/>
              </a:spcAft>
              <a:buSzPts val="1400"/>
              <a:buAutoNum type="arabicPeriod"/>
            </a:pPr>
            <a:r>
              <a:rPr lang="en"/>
              <a:t>Populate the DITA topic(s) with content. </a:t>
            </a:r>
            <a:br>
              <a:rPr lang="en"/>
            </a:br>
            <a:endParaRPr/>
          </a:p>
          <a:p>
            <a:pPr indent="-317500" lvl="0" marL="457200" rtl="0" algn="l">
              <a:spcBef>
                <a:spcPts val="0"/>
              </a:spcBef>
              <a:spcAft>
                <a:spcPts val="0"/>
              </a:spcAft>
              <a:buSzPts val="1400"/>
              <a:buAutoNum type="arabicPeriod"/>
            </a:pPr>
            <a:r>
              <a:rPr lang="en"/>
              <a:t>Create references in your map to your topic(s).</a:t>
            </a:r>
            <a:br>
              <a:rPr lang="en"/>
            </a:br>
            <a:endParaRPr/>
          </a:p>
          <a:p>
            <a:pPr indent="-317500" lvl="0" marL="457200" rtl="0" algn="l">
              <a:spcBef>
                <a:spcPts val="0"/>
              </a:spcBef>
              <a:spcAft>
                <a:spcPts val="0"/>
              </a:spcAft>
              <a:buSzPts val="1400"/>
              <a:buAutoNum type="arabicPeriod"/>
            </a:pPr>
            <a:r>
              <a:rPr lang="en"/>
              <a:t>Save everything.</a:t>
            </a:r>
            <a:br>
              <a:rPr lang="en"/>
            </a:br>
            <a:endParaRPr/>
          </a:p>
          <a:p>
            <a:pPr indent="-317500" lvl="0" marL="457200" rtl="0" algn="l">
              <a:spcBef>
                <a:spcPts val="0"/>
              </a:spcBef>
              <a:spcAft>
                <a:spcPts val="0"/>
              </a:spcAft>
              <a:buSzPts val="1400"/>
              <a:buAutoNum type="arabicPeriod"/>
            </a:pPr>
            <a:r>
              <a:rPr lang="en"/>
              <a:t>Choose a transformation type in Oxygen and build your content.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6"/>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Overview</a:t>
            </a:r>
            <a:endParaRPr b="1"/>
          </a:p>
        </p:txBody>
      </p:sp>
      <p:sp>
        <p:nvSpPr>
          <p:cNvPr id="94" name="Google Shape;94;p16"/>
          <p:cNvSpPr txBox="1"/>
          <p:nvPr/>
        </p:nvSpPr>
        <p:spPr>
          <a:xfrm>
            <a:off x="281575" y="765050"/>
            <a:ext cx="85206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What have we learned?</a:t>
            </a:r>
            <a:endParaRPr/>
          </a:p>
        </p:txBody>
      </p:sp>
      <p:sp>
        <p:nvSpPr>
          <p:cNvPr id="95" name="Google Shape;95;p16"/>
          <p:cNvSpPr/>
          <p:nvPr/>
        </p:nvSpPr>
        <p:spPr>
          <a:xfrm>
            <a:off x="6543075" y="38459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96" name="Google Shape;96;p16"/>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97" name="Google Shape;97;p16"/>
          <p:cNvSpPr/>
          <p:nvPr/>
        </p:nvSpPr>
        <p:spPr>
          <a:xfrm>
            <a:off x="1694125" y="1355650"/>
            <a:ext cx="5736528" cy="3420684"/>
          </a:xfrm>
          <a:prstGeom prst="flowChartDocumen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8" name="Google Shape;98;p16"/>
          <p:cNvSpPr txBox="1"/>
          <p:nvPr/>
        </p:nvSpPr>
        <p:spPr>
          <a:xfrm>
            <a:off x="2063838" y="1513750"/>
            <a:ext cx="4997100" cy="2725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To author your first </a:t>
            </a:r>
            <a:r>
              <a:rPr lang="en"/>
              <a:t>publication</a:t>
            </a:r>
            <a:r>
              <a:rPr lang="en"/>
              <a:t> in DITA for a course or for your portfolio, you can start with only one application – Syncro Soft </a:t>
            </a:r>
            <a:r>
              <a:rPr lang="en"/>
              <a:t>Oxygen Editor.</a:t>
            </a:r>
            <a:br>
              <a:rPr lang="en"/>
            </a:br>
            <a:endParaRPr/>
          </a:p>
          <a:p>
            <a:pPr indent="-317500" lvl="0" marL="457200" rtl="0" algn="l">
              <a:spcBef>
                <a:spcPts val="0"/>
              </a:spcBef>
              <a:spcAft>
                <a:spcPts val="0"/>
              </a:spcAft>
              <a:buSzPts val="1400"/>
              <a:buAutoNum type="arabicPeriod"/>
            </a:pPr>
            <a:r>
              <a:rPr lang="en"/>
              <a:t>You can obtain Oxygen Editor at a discounted, academic price ($135) or download it for a 30-day free trial. </a:t>
            </a:r>
            <a:br>
              <a:rPr lang="en"/>
            </a:br>
            <a:endParaRPr/>
          </a:p>
          <a:p>
            <a:pPr indent="-317500" lvl="0" marL="457200" rtl="0" algn="l">
              <a:spcBef>
                <a:spcPts val="0"/>
              </a:spcBef>
              <a:spcAft>
                <a:spcPts val="0"/>
              </a:spcAft>
              <a:buSzPts val="1400"/>
              <a:buAutoNum type="arabicPeriod"/>
            </a:pPr>
            <a:r>
              <a:rPr lang="en"/>
              <a:t>The same tool that you use to author your first publication - Oxygen Editor – can also process your DITA source files into PDF, HTML5, or WebHelp.</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7"/>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Install and register Oxygen Editor</a:t>
            </a:r>
            <a:endParaRPr b="1"/>
          </a:p>
        </p:txBody>
      </p:sp>
      <p:sp>
        <p:nvSpPr>
          <p:cNvPr id="104" name="Google Shape;104;p17"/>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05" name="Google Shape;105;p17"/>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06" name="Google Shape;106;p17"/>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Download Oxygen Editor from </a:t>
            </a:r>
            <a:r>
              <a:rPr lang="en" sz="1200" u="sng">
                <a:solidFill>
                  <a:schemeClr val="hlink"/>
                </a:solidFill>
                <a:latin typeface="Courier New"/>
                <a:ea typeface="Courier New"/>
                <a:cs typeface="Courier New"/>
                <a:sym typeface="Courier New"/>
                <a:hlinkClick r:id="rId4"/>
              </a:rPr>
              <a:t>https://www.oxygenxml.com/download_oxygenxml_editor.html</a:t>
            </a:r>
            <a:r>
              <a:rPr lang="en"/>
              <a:t>.</a:t>
            </a:r>
            <a:br>
              <a:rPr lang="en"/>
            </a:br>
            <a:endParaRPr/>
          </a:p>
          <a:p>
            <a:pPr indent="-317500" lvl="0" marL="457200" rtl="0" algn="l">
              <a:spcBef>
                <a:spcPts val="0"/>
              </a:spcBef>
              <a:spcAft>
                <a:spcPts val="0"/>
              </a:spcAft>
              <a:buSzPts val="1400"/>
              <a:buAutoNum type="arabicPeriod"/>
            </a:pPr>
            <a:r>
              <a:rPr lang="en"/>
              <a:t>Install Oxygen using the installer </a:t>
            </a:r>
            <a:r>
              <a:rPr lang="en"/>
              <a:t>appropriate</a:t>
            </a:r>
            <a:r>
              <a:rPr lang="en"/>
              <a:t> for your platform (Windows, MacOS, or Linux/UNIX). </a:t>
            </a:r>
            <a:br>
              <a:rPr lang="en"/>
            </a:br>
            <a:br>
              <a:rPr lang="en"/>
            </a:br>
            <a:r>
              <a:rPr b="1" lang="en"/>
              <a:t>NOTE</a:t>
            </a:r>
            <a:r>
              <a:rPr lang="en"/>
              <a:t>: If you have previously installed a trial license on your system, the Oxygen installer may </a:t>
            </a:r>
            <a:br>
              <a:rPr lang="en"/>
            </a:br>
            <a:r>
              <a:rPr lang="en"/>
              <a:t>display the </a:t>
            </a:r>
            <a:r>
              <a:rPr b="1" lang="en"/>
              <a:t>Registration</a:t>
            </a:r>
            <a:r>
              <a:rPr lang="en"/>
              <a:t> dialog box initially.  </a:t>
            </a:r>
            <a:br>
              <a:rPr lang="en"/>
            </a:br>
            <a:endParaRPr/>
          </a:p>
          <a:p>
            <a:pPr indent="-317500" lvl="0" marL="457200" rtl="0" algn="l">
              <a:spcBef>
                <a:spcPts val="0"/>
              </a:spcBef>
              <a:spcAft>
                <a:spcPts val="0"/>
              </a:spcAft>
              <a:buSzPts val="1400"/>
              <a:buAutoNum type="arabicPeriod"/>
            </a:pPr>
            <a:r>
              <a:rPr lang="en"/>
              <a:t>In Oxygen, choose </a:t>
            </a:r>
            <a:r>
              <a:rPr b="1" lang="en"/>
              <a:t>Help - Register</a:t>
            </a:r>
            <a:r>
              <a:rPr lang="en"/>
              <a:t> to open the Registration/l</a:t>
            </a:r>
            <a:r>
              <a:rPr lang="en"/>
              <a:t>icense screen.</a:t>
            </a:r>
            <a:br>
              <a:rPr lang="en"/>
            </a:br>
            <a:endParaRPr/>
          </a:p>
          <a:p>
            <a:pPr indent="-317500" lvl="0" marL="457200" rtl="0" algn="l">
              <a:spcBef>
                <a:spcPts val="0"/>
              </a:spcBef>
              <a:spcAft>
                <a:spcPts val="0"/>
              </a:spcAft>
              <a:buSzPts val="1400"/>
              <a:buAutoNum type="arabicPeriod"/>
            </a:pPr>
            <a:r>
              <a:rPr lang="en"/>
              <a:t>Choose the appropriate registration option.</a:t>
            </a:r>
            <a:br>
              <a:rPr lang="en"/>
            </a:br>
            <a:endParaRPr/>
          </a:p>
          <a:p>
            <a:pPr indent="-317500" lvl="0" marL="457200" rtl="0" algn="l">
              <a:spcBef>
                <a:spcPts val="0"/>
              </a:spcBef>
              <a:spcAft>
                <a:spcPts val="0"/>
              </a:spcAft>
              <a:buSzPts val="1400"/>
              <a:buAutoNum type="arabicPeriod"/>
            </a:pPr>
            <a:r>
              <a:rPr lang="en"/>
              <a:t>Provide licensing information.</a:t>
            </a:r>
            <a:br>
              <a:rPr lang="en"/>
            </a:br>
            <a:endParaRPr/>
          </a:p>
          <a:p>
            <a:pPr indent="-317500" lvl="0" marL="457200" rtl="0" algn="l">
              <a:spcBef>
                <a:spcPts val="0"/>
              </a:spcBef>
              <a:spcAft>
                <a:spcPts val="0"/>
              </a:spcAft>
              <a:buSzPts val="1400"/>
              <a:buAutoNum type="arabicPeriod"/>
            </a:pPr>
            <a:r>
              <a:rPr lang="en"/>
              <a:t>Open Oxygen.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Scenario</a:t>
            </a:r>
            <a:endParaRPr b="1"/>
          </a:p>
        </p:txBody>
      </p:sp>
      <p:sp>
        <p:nvSpPr>
          <p:cNvPr id="112" name="Google Shape;112;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Let’s pretend that you are a member of a research team exploring generative AI applications. Your </a:t>
            </a:r>
            <a:r>
              <a:rPr lang="en"/>
              <a:t>colleagues</a:t>
            </a:r>
            <a:r>
              <a:rPr lang="en"/>
              <a:t> have researched ChatGPT and WOMBO Dream, but need someone (you) to provide an introduction to Google Bard. </a:t>
            </a:r>
            <a:endParaRPr/>
          </a:p>
          <a:p>
            <a:pPr indent="0" lvl="0" marL="0" rtl="0" algn="l">
              <a:spcBef>
                <a:spcPts val="1200"/>
              </a:spcBef>
              <a:spcAft>
                <a:spcPts val="0"/>
              </a:spcAft>
              <a:buNone/>
            </a:pPr>
            <a:r>
              <a:rPr lang="en"/>
              <a:t>You don’t know whether your research team would be </a:t>
            </a:r>
            <a:r>
              <a:rPr lang="en"/>
              <a:t>delivering</a:t>
            </a:r>
            <a:r>
              <a:rPr lang="en"/>
              <a:t> PDF, web pages, or both. To play it safe, you want to </a:t>
            </a:r>
            <a:r>
              <a:rPr lang="en"/>
              <a:t>separate</a:t>
            </a:r>
            <a:r>
              <a:rPr lang="en"/>
              <a:t> your </a:t>
            </a:r>
            <a:r>
              <a:rPr lang="en"/>
              <a:t>content</a:t>
            </a:r>
            <a:r>
              <a:rPr lang="en"/>
              <a:t> from its presentation. </a:t>
            </a:r>
            <a:endParaRPr/>
          </a:p>
          <a:p>
            <a:pPr indent="0" lvl="0" marL="0" rtl="0" algn="l">
              <a:spcBef>
                <a:spcPts val="1200"/>
              </a:spcBef>
              <a:spcAft>
                <a:spcPts val="0"/>
              </a:spcAft>
              <a:buNone/>
            </a:pPr>
            <a:r>
              <a:rPr lang="en"/>
              <a:t>Your introduction should </a:t>
            </a:r>
            <a:r>
              <a:rPr lang="en"/>
              <a:t>include a working definition of generative AI (concept), a procedure about using Google Bard (task), and a set of sample questions to test Google Bard (reference). </a:t>
            </a:r>
            <a:endParaRPr/>
          </a:p>
          <a:p>
            <a:pPr indent="0" lvl="0" marL="0" rtl="0" algn="l">
              <a:spcBef>
                <a:spcPts val="1200"/>
              </a:spcBef>
              <a:spcAft>
                <a:spcPts val="1200"/>
              </a:spcAft>
              <a:buNone/>
            </a:pPr>
            <a:r>
              <a:rPr lang="en"/>
              <a:t>Each one of those entries will be a </a:t>
            </a:r>
            <a:r>
              <a:rPr lang="en"/>
              <a:t>separate</a:t>
            </a:r>
            <a:r>
              <a:rPr lang="en"/>
              <a:t> DITA topic referenced from a DITA map. You can then process that one DITA map to produce multiple output formats.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9"/>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map</a:t>
            </a:r>
            <a:endParaRPr b="1"/>
          </a:p>
        </p:txBody>
      </p:sp>
      <p:sp>
        <p:nvSpPr>
          <p:cNvPr id="118" name="Google Shape;118;p19"/>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19" name="Google Shape;119;p19"/>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20" name="Google Shape;120;p19"/>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In Oxygen, choose </a:t>
            </a:r>
            <a:r>
              <a:rPr b="1" lang="en"/>
              <a:t>File - New</a:t>
            </a:r>
            <a:r>
              <a:rPr lang="en"/>
              <a:t> to open the </a:t>
            </a:r>
            <a:r>
              <a:rPr b="1" lang="en"/>
              <a:t>New</a:t>
            </a:r>
            <a:r>
              <a:rPr lang="en"/>
              <a:t> dialog.</a:t>
            </a:r>
            <a:br>
              <a:rPr lang="en"/>
            </a:br>
            <a:endParaRPr/>
          </a:p>
          <a:p>
            <a:pPr indent="-317500" lvl="0" marL="457200" rtl="0" algn="l">
              <a:spcBef>
                <a:spcPts val="0"/>
              </a:spcBef>
              <a:spcAft>
                <a:spcPts val="0"/>
              </a:spcAft>
              <a:buSzPts val="1400"/>
              <a:buAutoNum type="arabicPeriod"/>
            </a:pPr>
            <a:r>
              <a:rPr lang="en"/>
              <a:t>Double-click the </a:t>
            </a:r>
            <a:r>
              <a:rPr b="1" lang="en"/>
              <a:t>Map [DITA / Maps]</a:t>
            </a:r>
            <a:r>
              <a:rPr lang="en"/>
              <a:t> template under </a:t>
            </a:r>
            <a:r>
              <a:rPr b="1" lang="en"/>
              <a:t>Framework</a:t>
            </a:r>
            <a:br>
              <a:rPr b="1" lang="en"/>
            </a:br>
            <a:r>
              <a:rPr b="1" lang="en"/>
              <a:t>Templates / DITA / Maps</a:t>
            </a:r>
            <a:r>
              <a:rPr lang="en"/>
              <a:t>.</a:t>
            </a:r>
            <a:br>
              <a:rPr lang="en"/>
            </a:br>
            <a:endParaRPr/>
          </a:p>
          <a:p>
            <a:pPr indent="-317500" lvl="0" marL="457200" rtl="0" algn="l">
              <a:spcBef>
                <a:spcPts val="0"/>
              </a:spcBef>
              <a:spcAft>
                <a:spcPts val="0"/>
              </a:spcAft>
              <a:buSzPts val="1400"/>
              <a:buAutoNum type="arabicPeriod"/>
            </a:pPr>
            <a:r>
              <a:rPr lang="en"/>
              <a:t>In the </a:t>
            </a:r>
            <a:r>
              <a:rPr b="1" lang="en"/>
              <a:t>DITA Maps Manager</a:t>
            </a:r>
            <a:r>
              <a:rPr lang="en"/>
              <a:t>, right-click the map icon (             ) and </a:t>
            </a:r>
            <a:br>
              <a:rPr lang="en"/>
            </a:br>
            <a:r>
              <a:rPr lang="en"/>
              <a:t>choose </a:t>
            </a:r>
            <a:r>
              <a:rPr b="1" lang="en"/>
              <a:t>Edit Properties</a:t>
            </a:r>
            <a:r>
              <a:rPr lang="en"/>
              <a:t>. </a:t>
            </a:r>
            <a:br>
              <a:rPr lang="en"/>
            </a:br>
            <a:br>
              <a:rPr lang="en"/>
            </a:br>
            <a:endParaRPr/>
          </a:p>
        </p:txBody>
      </p:sp>
      <p:pic>
        <p:nvPicPr>
          <p:cNvPr id="121" name="Google Shape;121;p19"/>
          <p:cNvPicPr preferRelativeResize="0"/>
          <p:nvPr/>
        </p:nvPicPr>
        <p:blipFill>
          <a:blip r:embed="rId4">
            <a:alphaModFix/>
          </a:blip>
          <a:stretch>
            <a:fillRect/>
          </a:stretch>
        </p:blipFill>
        <p:spPr>
          <a:xfrm>
            <a:off x="6804250" y="378938"/>
            <a:ext cx="2190750" cy="4048125"/>
          </a:xfrm>
          <a:prstGeom prst="rect">
            <a:avLst/>
          </a:prstGeom>
          <a:noFill/>
          <a:ln>
            <a:noFill/>
          </a:ln>
        </p:spPr>
      </p:pic>
      <p:pic>
        <p:nvPicPr>
          <p:cNvPr id="122" name="Google Shape;122;p19"/>
          <p:cNvPicPr preferRelativeResize="0"/>
          <p:nvPr/>
        </p:nvPicPr>
        <p:blipFill>
          <a:blip r:embed="rId5">
            <a:alphaModFix/>
          </a:blip>
          <a:stretch>
            <a:fillRect/>
          </a:stretch>
        </p:blipFill>
        <p:spPr>
          <a:xfrm>
            <a:off x="5156875" y="1951350"/>
            <a:ext cx="647700" cy="238125"/>
          </a:xfrm>
          <a:prstGeom prst="rect">
            <a:avLst/>
          </a:prstGeom>
          <a:noFill/>
          <a:ln>
            <a:noFill/>
          </a:ln>
        </p:spPr>
      </p:pic>
      <p:pic>
        <p:nvPicPr>
          <p:cNvPr id="123" name="Google Shape;123;p19"/>
          <p:cNvPicPr preferRelativeResize="0"/>
          <p:nvPr/>
        </p:nvPicPr>
        <p:blipFill>
          <a:blip r:embed="rId6">
            <a:alphaModFix/>
          </a:blip>
          <a:stretch>
            <a:fillRect/>
          </a:stretch>
        </p:blipFill>
        <p:spPr>
          <a:xfrm>
            <a:off x="3201638" y="2291338"/>
            <a:ext cx="2981325" cy="2600325"/>
          </a:xfrm>
          <a:prstGeom prst="rect">
            <a:avLst/>
          </a:prstGeom>
          <a:noFill/>
          <a:ln>
            <a:noFill/>
          </a:ln>
        </p:spPr>
      </p:pic>
      <p:cxnSp>
        <p:nvCxnSpPr>
          <p:cNvPr id="124" name="Google Shape;124;p19"/>
          <p:cNvCxnSpPr/>
          <p:nvPr/>
        </p:nvCxnSpPr>
        <p:spPr>
          <a:xfrm>
            <a:off x="3250225" y="1617825"/>
            <a:ext cx="3562200" cy="0"/>
          </a:xfrm>
          <a:prstGeom prst="straightConnector1">
            <a:avLst/>
          </a:prstGeom>
          <a:noFill/>
          <a:ln cap="flat" cmpd="sng" w="9525">
            <a:solidFill>
              <a:srgbClr val="FF0000"/>
            </a:solidFill>
            <a:prstDash val="solid"/>
            <a:round/>
            <a:headEnd len="med" w="med" type="none"/>
            <a:tailEnd len="med" w="med"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map</a:t>
            </a:r>
            <a:endParaRPr b="1"/>
          </a:p>
        </p:txBody>
      </p:sp>
      <p:sp>
        <p:nvSpPr>
          <p:cNvPr id="130" name="Google Shape;130;p20"/>
          <p:cNvSpPr/>
          <p:nvPr/>
        </p:nvSpPr>
        <p:spPr>
          <a:xfrm>
            <a:off x="6543075" y="39983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31" name="Google Shape;131;p20"/>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32" name="Google Shape;132;p20"/>
          <p:cNvSpPr txBox="1"/>
          <p:nvPr/>
        </p:nvSpPr>
        <p:spPr>
          <a:xfrm>
            <a:off x="391775" y="787025"/>
            <a:ext cx="8236500" cy="3753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startAt="4"/>
            </a:pPr>
            <a:r>
              <a:rPr lang="en"/>
              <a:t>In the </a:t>
            </a:r>
            <a:r>
              <a:rPr b="1" lang="en"/>
              <a:t>Edit Properties</a:t>
            </a:r>
            <a:r>
              <a:rPr lang="en"/>
              <a:t> dialog, enter a </a:t>
            </a:r>
            <a:r>
              <a:rPr lang="en"/>
              <a:t>value</a:t>
            </a:r>
            <a:r>
              <a:rPr lang="en"/>
              <a:t> for the @title </a:t>
            </a:r>
            <a:r>
              <a:rPr lang="en"/>
              <a:t>attribute</a:t>
            </a:r>
            <a:r>
              <a:rPr lang="en"/>
              <a:t> and click </a:t>
            </a:r>
            <a:r>
              <a:rPr b="1" lang="en"/>
              <a:t>OK</a:t>
            </a:r>
            <a:r>
              <a:rPr lang="en"/>
              <a:t>. </a:t>
            </a:r>
            <a:br>
              <a:rPr lang="en"/>
            </a:br>
            <a:br>
              <a:rPr lang="en"/>
            </a:br>
            <a:br>
              <a:rPr lang="en"/>
            </a:br>
            <a:br>
              <a:rPr lang="en"/>
            </a:br>
            <a:br>
              <a:rPr lang="en"/>
            </a:br>
            <a:br>
              <a:rPr lang="en"/>
            </a:br>
            <a:br>
              <a:rPr lang="en"/>
            </a:br>
            <a:br>
              <a:rPr lang="en"/>
            </a:br>
            <a:br>
              <a:rPr lang="en"/>
            </a:br>
            <a:br>
              <a:rPr lang="en"/>
            </a:br>
            <a:endParaRPr/>
          </a:p>
          <a:p>
            <a:pPr indent="-317500" lvl="0" marL="457200" rtl="0" algn="l">
              <a:spcBef>
                <a:spcPts val="0"/>
              </a:spcBef>
              <a:spcAft>
                <a:spcPts val="0"/>
              </a:spcAft>
              <a:buSzPts val="1400"/>
              <a:buAutoNum type="arabicPeriod" startAt="4"/>
            </a:pPr>
            <a:r>
              <a:rPr lang="en"/>
              <a:t>Choose </a:t>
            </a:r>
            <a:r>
              <a:rPr b="1" lang="en"/>
              <a:t>File - Save</a:t>
            </a:r>
            <a:r>
              <a:rPr lang="en"/>
              <a:t> to save the map with a relevant name to a local folder.</a:t>
            </a:r>
            <a:br>
              <a:rPr lang="en"/>
            </a:br>
            <a:br>
              <a:rPr lang="en"/>
            </a:br>
            <a:br>
              <a:rPr lang="en"/>
            </a:br>
            <a:endParaRPr/>
          </a:p>
        </p:txBody>
      </p:sp>
      <p:pic>
        <p:nvPicPr>
          <p:cNvPr id="133" name="Google Shape;133;p20"/>
          <p:cNvPicPr preferRelativeResize="0"/>
          <p:nvPr/>
        </p:nvPicPr>
        <p:blipFill>
          <a:blip r:embed="rId4">
            <a:alphaModFix/>
          </a:blip>
          <a:stretch>
            <a:fillRect/>
          </a:stretch>
        </p:blipFill>
        <p:spPr>
          <a:xfrm>
            <a:off x="953975" y="1148550"/>
            <a:ext cx="3618025" cy="1954461"/>
          </a:xfrm>
          <a:prstGeom prst="rect">
            <a:avLst/>
          </a:prstGeom>
          <a:noFill/>
          <a:ln>
            <a:noFill/>
          </a:ln>
        </p:spPr>
      </p:pic>
      <p:pic>
        <p:nvPicPr>
          <p:cNvPr id="134" name="Google Shape;134;p20"/>
          <p:cNvPicPr preferRelativeResize="0"/>
          <p:nvPr/>
        </p:nvPicPr>
        <p:blipFill>
          <a:blip r:embed="rId5">
            <a:alphaModFix/>
          </a:blip>
          <a:stretch>
            <a:fillRect/>
          </a:stretch>
        </p:blipFill>
        <p:spPr>
          <a:xfrm>
            <a:off x="953975" y="3538050"/>
            <a:ext cx="3962400" cy="6096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1"/>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Create a DITA map</a:t>
            </a:r>
            <a:endParaRPr b="1"/>
          </a:p>
        </p:txBody>
      </p:sp>
      <p:sp>
        <p:nvSpPr>
          <p:cNvPr id="140" name="Google Shape;140;p21"/>
          <p:cNvSpPr txBox="1"/>
          <p:nvPr/>
        </p:nvSpPr>
        <p:spPr>
          <a:xfrm>
            <a:off x="281575" y="765050"/>
            <a:ext cx="85206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What have we accomplished?</a:t>
            </a:r>
            <a:endParaRPr/>
          </a:p>
        </p:txBody>
      </p:sp>
      <p:sp>
        <p:nvSpPr>
          <p:cNvPr id="141" name="Google Shape;141;p21"/>
          <p:cNvSpPr/>
          <p:nvPr/>
        </p:nvSpPr>
        <p:spPr>
          <a:xfrm>
            <a:off x="6771675" y="3845950"/>
            <a:ext cx="2517900" cy="10671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Official logo of the Special Interest Group on the Design of Communication" id="142" name="Google Shape;142;p21"/>
          <p:cNvPicPr preferRelativeResize="0"/>
          <p:nvPr/>
        </p:nvPicPr>
        <p:blipFill>
          <a:blip r:embed="rId3">
            <a:alphaModFix/>
          </a:blip>
          <a:stretch>
            <a:fillRect/>
          </a:stretch>
        </p:blipFill>
        <p:spPr>
          <a:xfrm>
            <a:off x="7464650" y="4427075"/>
            <a:ext cx="1596324" cy="638376"/>
          </a:xfrm>
          <a:prstGeom prst="rect">
            <a:avLst/>
          </a:prstGeom>
          <a:noFill/>
          <a:ln>
            <a:noFill/>
          </a:ln>
        </p:spPr>
      </p:pic>
      <p:sp>
        <p:nvSpPr>
          <p:cNvPr id="143" name="Google Shape;143;p21"/>
          <p:cNvSpPr/>
          <p:nvPr/>
        </p:nvSpPr>
        <p:spPr>
          <a:xfrm>
            <a:off x="1694125" y="1355650"/>
            <a:ext cx="5736528" cy="3420684"/>
          </a:xfrm>
          <a:prstGeom prst="flowChartDocumen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4" name="Google Shape;144;p21"/>
          <p:cNvSpPr txBox="1"/>
          <p:nvPr/>
        </p:nvSpPr>
        <p:spPr>
          <a:xfrm>
            <a:off x="2063838" y="1513750"/>
            <a:ext cx="4997100" cy="2725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DITA is </a:t>
            </a:r>
            <a:r>
              <a:rPr lang="en"/>
              <a:t>modular</a:t>
            </a:r>
            <a:r>
              <a:rPr lang="en"/>
              <a:t>. Unlike Google Docs or MS Word, </a:t>
            </a:r>
            <a:r>
              <a:rPr lang="en"/>
              <a:t>you</a:t>
            </a:r>
            <a:r>
              <a:rPr lang="en"/>
              <a:t> author content in small modules (topics) </a:t>
            </a:r>
            <a:r>
              <a:rPr lang="en"/>
              <a:t>which</a:t>
            </a:r>
            <a:r>
              <a:rPr lang="en"/>
              <a:t> you then </a:t>
            </a:r>
            <a:r>
              <a:rPr lang="en"/>
              <a:t>assemble</a:t>
            </a:r>
            <a:r>
              <a:rPr lang="en"/>
              <a:t> into various publications using maps.</a:t>
            </a:r>
            <a:br>
              <a:rPr lang="en"/>
            </a:br>
            <a:endParaRPr/>
          </a:p>
          <a:p>
            <a:pPr indent="-317500" lvl="0" marL="457200" rtl="0" algn="l">
              <a:spcBef>
                <a:spcPts val="0"/>
              </a:spcBef>
              <a:spcAft>
                <a:spcPts val="0"/>
              </a:spcAft>
              <a:buSzPts val="1400"/>
              <a:buAutoNum type="arabicPeriod"/>
            </a:pPr>
            <a:r>
              <a:rPr lang="en"/>
              <a:t>Maps are the blank canvas upon which you organize your publication. They provide the higher brain functions.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