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1623C0A-5DDD-45D3-8D46-DD2DFAD3F937}">
  <a:tblStyle styleId="{81623C0A-5DDD-45D3-8D46-DD2DFAD3F9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52911445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52911445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777a4931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777a4931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52911445f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52911445f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5acf9972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5acf9972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52911445f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52911445f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52911445f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52911445f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c777a4931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c777a4931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gdoc.acm.org/structuredauthoring/" TargetMode="External"/><Relationship Id="rId4" Type="http://schemas.openxmlformats.org/officeDocument/2006/relationships/hyperlink" Target="https://acm-sigdoc-structured.org" TargetMode="External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semantic markup?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why would I use it? </a:t>
            </a:r>
            <a:endParaRPr/>
          </a:p>
        </p:txBody>
      </p:sp>
      <p:pic>
        <p:nvPicPr>
          <p:cNvPr descr="Official logo of the Special Interest Group on the Design of Communication"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9750" y="3646175"/>
            <a:ext cx="3744251" cy="14973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ides created by members of the ACM SIGDOC Committee on Structured Authoring and Content Management"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4275" y="4202750"/>
            <a:ext cx="5271451" cy="8206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261450" y="3790775"/>
            <a:ext cx="32403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Stanley Doherty, Ph.D.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</a:rPr>
              <a:t>Guidepost</a:t>
            </a:r>
            <a:endParaRPr sz="2800">
              <a:solidFill>
                <a:srgbClr val="000000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55500" y="976525"/>
            <a:ext cx="6076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This resource </a:t>
            </a:r>
            <a:r>
              <a:rPr lang="en" sz="1800"/>
              <a:t>introduces</a:t>
            </a:r>
            <a:r>
              <a:rPr lang="en" sz="1800">
                <a:solidFill>
                  <a:srgbClr val="000000"/>
                </a:solidFill>
              </a:rPr>
              <a:t> the concept of semantic markup in structured content.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Clarify terminology related to semantic markup.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Review several examples of semantic markup.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Explain different types of semantic markup.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Explain the benefits of migrating to semantic markup.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 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11700" y="1000075"/>
            <a:ext cx="2395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Purpose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11700" y="2225550"/>
            <a:ext cx="2395500" cy="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Learning objective(s)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descr="Official logo of the Special Interest Group on the Design of Communication"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Terminology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81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Semantic</a:t>
            </a:r>
            <a:r>
              <a:rPr lang="en"/>
              <a:t> pertains to language and its usage.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Markup</a:t>
            </a:r>
            <a:r>
              <a:rPr lang="en"/>
              <a:t> pertains to collections of plain-text “tags” that can be understood by people and systems.</a:t>
            </a:r>
            <a:br>
              <a:rPr lang="en"/>
            </a:br>
            <a:r>
              <a:rPr lang="en" sz="1400"/>
              <a:t>- HTML5:          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&lt;p&gt;, &lt;strong&gt;, &lt;cite&gt;, &lt;pre&gt;</a:t>
            </a:r>
            <a:br>
              <a:rPr lang="en" sz="1400"/>
            </a:br>
            <a:r>
              <a:rPr lang="en" sz="1400"/>
              <a:t>- XML DocBook: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&lt;para&gt;, &lt;emphasis&gt;, &lt;cite&gt;, &lt;c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ode&gt;</a:t>
            </a:r>
            <a:br>
              <a:rPr lang="en" sz="1400"/>
            </a:br>
            <a:r>
              <a:rPr lang="en" sz="1400"/>
              <a:t>- XML DITA:      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&lt;p&gt;, &lt;keyword&gt;, &lt;cite&gt;, &lt;codeblock&gt;</a:t>
            </a:r>
            <a:br>
              <a:rPr lang="en" sz="1400"/>
            </a:b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Semantic markup</a:t>
            </a:r>
            <a:r>
              <a:rPr lang="en"/>
              <a:t> pertains to "tags" that describe the meaning or function of the content within the tag. </a:t>
            </a:r>
            <a:br>
              <a:rPr lang="en"/>
            </a:br>
            <a:r>
              <a:rPr lang="en" sz="1400"/>
              <a:t>- HTML5:          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&lt;pre&gt;Msg042: No connection to the server.&lt;/pre&gt;  </a:t>
            </a:r>
            <a:br>
              <a:rPr lang="en" sz="1400"/>
            </a:br>
            <a:r>
              <a:rPr lang="en" sz="1400"/>
              <a:t>- XML DITA:     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&lt;msgblock&gt;Msg042: No connection to the server.&lt;/msgblock&gt;</a:t>
            </a:r>
            <a:endParaRPr/>
          </a:p>
        </p:txBody>
      </p:sp>
      <p:pic>
        <p:nvPicPr>
          <p:cNvPr descr="Official logo of the Special Interest Group on the Design of Communication"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Semantic markup syntax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8833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HTML5 and XML markup use </a:t>
            </a:r>
            <a:r>
              <a:rPr lang="en"/>
              <a:t>elements</a:t>
            </a:r>
            <a:r>
              <a:rPr lang="en"/>
              <a:t> and </a:t>
            </a:r>
            <a:r>
              <a:rPr lang="en"/>
              <a:t>attributes</a:t>
            </a:r>
            <a:r>
              <a:rPr lang="en"/>
              <a:t> to specify semantic content.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Elements</a:t>
            </a:r>
            <a:r>
              <a:rPr lang="en"/>
              <a:t>: Delimited by opening and closing in angle-brackets.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&lt;note&gt;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the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system reports a VM usage above 16, contact Support.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&lt;/note&gt;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&lt;shortdesc&gt;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This guide shows you how to prepare the TC23 system.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&lt;/shortdesc&gt;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Attributes</a:t>
            </a:r>
            <a:r>
              <a:rPr lang="en"/>
              <a:t>: Delimited by spaces within the opening element tag.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&lt;note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type="warning"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&gt;Do not reconfigure the VM during backup.&lt;/note&gt;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&lt;step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id="mix"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&lt;cmd&gt;Mix all the ingredients&lt;/cmd&gt;&lt;/step&gt;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Lightweight markup languages do not have tags, but often implement semantic markup using embedded HTML5 markup or custom extensions (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{.shortdesc}</a:t>
            </a:r>
            <a:r>
              <a:rPr lang="en"/>
              <a:t>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Categories of semantic markup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Semantic markup can provide different types of information.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Descriptive markup: The element describes the meaning of its content.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&lt;filepath&gt;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C:\usr\jeff\manifest.json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&lt;/filepath&gt;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Structural markup: The e</a:t>
            </a:r>
            <a:r>
              <a:rPr lang="en"/>
              <a:t>lement</a:t>
            </a:r>
            <a:r>
              <a:rPr lang="en"/>
              <a:t> describes the role of the enclosed content in the overall organization of the topic, document, or page.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&lt;shortdesc&gt;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Here's how to plan your backup.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&lt;/shortdesc&gt;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&lt;section&gt;&lt;title&gt;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Background research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&lt;/title&gt;&lt;/section&gt;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Metadata: The element contains information about the </a:t>
            </a:r>
            <a:r>
              <a:rPr lang="en"/>
              <a:t>topic, document, or page that is usable by processors, but not directly visible to readers.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 &lt;head&gt;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&lt;meta name="author" content="Pete Townsend"&gt;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Migrating to semantic markup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5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Identify generic markup and replace it with appropriate </a:t>
            </a:r>
            <a:r>
              <a:rPr lang="en"/>
              <a:t>semantic</a:t>
            </a:r>
            <a:r>
              <a:rPr lang="en"/>
              <a:t> </a:t>
            </a:r>
            <a:r>
              <a:rPr lang="en"/>
              <a:t>markup</a:t>
            </a:r>
            <a:r>
              <a:rPr lang="en"/>
              <a:t>. </a:t>
            </a:r>
            <a:endParaRPr sz="1300">
              <a:solidFill>
                <a:schemeClr val="dk1"/>
              </a:solidFill>
            </a:endParaRPr>
          </a:p>
        </p:txBody>
      </p:sp>
      <p:graphicFrame>
        <p:nvGraphicFramePr>
          <p:cNvPr id="93" name="Google Shape;93;p18"/>
          <p:cNvGraphicFramePr/>
          <p:nvPr/>
        </p:nvGraphicFramePr>
        <p:xfrm>
          <a:off x="416650" y="1652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{81623C0A-5DDD-45D3-8D46-DD2DFAD3F937}</a:tableStyleId>
              </a:tblPr>
              <a:tblGrid>
                <a:gridCol w="1595250"/>
                <a:gridCol w="1863175"/>
                <a:gridCol w="495725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Generic markup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Semantic markup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Semantic function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&lt;b&gt;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&lt;apiname&gt;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&lt;uicontrol&gt;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&lt;cmdname&gt;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Specifies the name of an API object.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Specifies the name of a user interface control. 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Specifies the name of a </a:t>
                      </a: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CLI</a:t>
                      </a: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 command.</a:t>
                      </a:r>
                      <a:r>
                        <a:rPr lang="en" sz="12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 </a:t>
                      </a:r>
                      <a:endParaRPr sz="12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&lt;pre&gt;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&lt;codeblock&gt;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&lt;screen&gt;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&lt;systemoutput&gt;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Delimits a block of sample code. 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Delimits a block of text resembling a CLI screen interface. Delimits a block of system out text.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&lt;ol&gt;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&lt;steps&gt;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&lt;step&gt;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&lt;cmd&gt;</a:t>
                      </a:r>
                      <a:b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&lt;stepxmp&gt;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Delimits a sequence of &lt;step&gt; elements in a procedure. 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Specifies a single step in a &lt;steps&gt; procedure.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Specifies the action required for the completion of a &lt;step&gt;. </a:t>
                      </a:r>
                      <a:endParaRPr sz="13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Provides an example for a particular &lt;step&gt;.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benefits of using </a:t>
            </a:r>
            <a:r>
              <a:rPr lang="en"/>
              <a:t>semantic</a:t>
            </a:r>
            <a:r>
              <a:rPr lang="en"/>
              <a:t> markup?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forces writers to be more focused in what they tag.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provides consistency in the markup used across large doc sets.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</a:t>
            </a:r>
            <a:r>
              <a:rPr lang="en"/>
              <a:t>separates</a:t>
            </a:r>
            <a:r>
              <a:rPr lang="en"/>
              <a:t> content from </a:t>
            </a:r>
            <a:r>
              <a:rPr lang="en"/>
              <a:t>presentation</a:t>
            </a:r>
            <a:r>
              <a:rPr lang="en"/>
              <a:t>. If you want all </a:t>
            </a:r>
            <a:r>
              <a:rPr lang="en" sz="1500">
                <a:latin typeface="Courier New"/>
                <a:ea typeface="Courier New"/>
                <a:cs typeface="Courier New"/>
                <a:sym typeface="Courier New"/>
              </a:rPr>
              <a:t>&lt;uicontrol&gt;</a:t>
            </a:r>
            <a:r>
              <a:rPr lang="en"/>
              <a:t> elements to be </a:t>
            </a:r>
            <a:r>
              <a:rPr lang="en"/>
              <a:t>formatted</a:t>
            </a:r>
            <a:r>
              <a:rPr lang="en"/>
              <a:t> red in the output, you can do so.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allows machine processors to extrapolate blocks and phrases of content.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supports automation when finding/replacing content.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 feeds search engine optimization (SEO), artificial intelligence (AI) and machine learning (ML) engines quite efficiently.    </a:t>
            </a:r>
            <a:endParaRPr/>
          </a:p>
        </p:txBody>
      </p:sp>
      <p:pic>
        <p:nvPicPr>
          <p:cNvPr descr="Official logo of the Special Interest Group on the Design of Communication"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06" name="Google Shape;106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91"/>
              <a:t>See the </a:t>
            </a:r>
            <a:r>
              <a:rPr lang="en" sz="1491" u="sng">
                <a:solidFill>
                  <a:schemeClr val="hlink"/>
                </a:solidFill>
                <a:hlinkClick r:id="rId3"/>
              </a:rPr>
              <a:t>Committee on Structured Authoring and Content Management </a:t>
            </a:r>
            <a:r>
              <a:rPr lang="en" sz="1491"/>
              <a:t>page of the ACM SIGDOC website to learn more about committee activities, available resources, and volunteer opportunities.</a:t>
            </a:r>
            <a:endParaRPr sz="149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50"/>
              <a:t>See </a:t>
            </a:r>
            <a:r>
              <a:rPr lang="en" sz="145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https://acm-sigdoc-structured.org</a:t>
            </a:r>
            <a:r>
              <a:rPr lang="en" sz="1450"/>
              <a:t> to learn more about committee activities, available resources, and volunteer opportunities.</a:t>
            </a:r>
            <a:endParaRPr sz="145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Official logo of the Special Interest Group on the Design of Communication" id="107" name="Google Shape;10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