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EE2ED42-2378-49A2-85AD-7355F09FFCCE}">
  <a:tblStyle styleId="{BEE2ED42-2378-49A2-85AD-7355F09FFCC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slide" Target="slides/slide16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6e0d5daf6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6e0d5daf6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bc54d6298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2bc54d6298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bc54d62984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bc54d62984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bc54d62984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2bc54d62984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bc54d62984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2bc54d62984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2bb60859f6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2bb60859f6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2bc54d62984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2bc54d62984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277d4de48c6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277d4de48c6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6003f486b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6003f486b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bb0d45b5ff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bb0d45b5ff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bb60859f63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bb60859f63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bb0b2c503f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bb0b2c503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bc54d62984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bc54d62984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bb0b2c503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bb0b2c503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bb60859f63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bb60859f63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bc54d62984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bc54d62984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Official logo of the Special Interest Group on the Design of Communication"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399750" y="3646175"/>
            <a:ext cx="3744251" cy="14973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lides created by members of the ACM SIGDOC Committee on Structured Authoring and Content Management" id="15" name="Google Shape;15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0475" y="3974150"/>
            <a:ext cx="5271451" cy="82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7" name="Google Shape;57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8" name="Google Shape;5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Official logo of the Special Interest Group on the Design of Communication" id="59" name="Google Shape;59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Official logo of the Special Interest Group on the Design of Communication" id="62" name="Google Shape;62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Official logo of the Special Interest Group on the Design of Communication" id="19" name="Google Shape;19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Official logo of the Special Interest Group on the Design of Communication" id="24" name="Google Shape;24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Official logo of the Special Interest Group on the Design of Communication" id="30" name="Google Shape;30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Official logo of the Special Interest Group on the Design of Communication" id="34" name="Google Shape;34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Official logo of the Special Interest Group on the Design of Communication" id="39" name="Google Shape;39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2" name="Google Shape;4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Official logo of the Special Interest Group on the Design of Communication" id="43" name="Google Shape;43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Official logo of the Special Interest Group on the Design of Communication" id="50" name="Google Shape;50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Official logo of the Special Interest Group on the Design of Communication" id="54" name="Google Shape;54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Official logo of the Special Interest Group on the Design of Communication"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Relationship Id="rId4" Type="http://schemas.openxmlformats.org/officeDocument/2006/relationships/hyperlink" Target="https://schema.org/Book" TargetMode="External"/><Relationship Id="rId5" Type="http://schemas.openxmlformats.org/officeDocument/2006/relationships/hyperlink" Target="https://schema.org/Book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Relationship Id="rId4" Type="http://schemas.openxmlformats.org/officeDocument/2006/relationships/hyperlink" Target="http://nasa-forms.html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sigdoc.acm.org/structuredauthoring/" TargetMode="External"/><Relationship Id="rId4" Type="http://schemas.openxmlformats.org/officeDocument/2006/relationships/hyperlink" Target="mailto:sjdoherty.acm@gmail.com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Relationship Id="rId4" Type="http://schemas.openxmlformats.org/officeDocument/2006/relationships/hyperlink" Target="http://nasa-form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fficial logo of the Special Interest Group on the Design of Communication" id="67" name="Google Shape;6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99750" y="3646175"/>
            <a:ext cx="3744251" cy="1497324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structured content?</a:t>
            </a:r>
            <a:endParaRPr/>
          </a:p>
        </p:txBody>
      </p:sp>
      <p:pic>
        <p:nvPicPr>
          <p:cNvPr descr="Slides created by members of the ACM SIGDOC Committee on Structured Authoring and Content Management" id="69" name="Google Shape;6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0475" y="3974150"/>
            <a:ext cx="5271451" cy="82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</a:t>
            </a:r>
            <a:r>
              <a:rPr lang="en"/>
              <a:t>ormal structured content</a:t>
            </a:r>
            <a:endParaRPr/>
          </a:p>
        </p:txBody>
      </p:sp>
      <p:pic>
        <p:nvPicPr>
          <p:cNvPr descr="Official logo of the Special Interest Group on the Design of Communication" id="173" name="Google Shape;17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22"/>
          <p:cNvSpPr txBox="1"/>
          <p:nvPr>
            <p:ph idx="1" type="body"/>
          </p:nvPr>
        </p:nvSpPr>
        <p:spPr>
          <a:xfrm>
            <a:off x="348850" y="1017725"/>
            <a:ext cx="8407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o</a:t>
            </a:r>
            <a:r>
              <a:rPr lang="en"/>
              <a:t>rganizations need to have </a:t>
            </a:r>
            <a:r>
              <a:rPr i="1" lang="en"/>
              <a:t>every</a:t>
            </a:r>
            <a:r>
              <a:rPr lang="en"/>
              <a:t> document </a:t>
            </a:r>
            <a:r>
              <a:rPr lang="en"/>
              <a:t>comply</a:t>
            </a:r>
            <a:r>
              <a:rPr lang="en"/>
              <a:t> with a content model, they rely on strict document </a:t>
            </a:r>
            <a:r>
              <a:rPr lang="en"/>
              <a:t>definitions</a:t>
            </a:r>
            <a:r>
              <a:rPr lang="en"/>
              <a:t> and validating parsers.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cxnSp>
        <p:nvCxnSpPr>
          <p:cNvPr id="175" name="Google Shape;175;p22"/>
          <p:cNvCxnSpPr/>
          <p:nvPr/>
        </p:nvCxnSpPr>
        <p:spPr>
          <a:xfrm>
            <a:off x="329550" y="988675"/>
            <a:ext cx="8356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aphicFrame>
        <p:nvGraphicFramePr>
          <p:cNvPr id="176" name="Google Shape;176;p22"/>
          <p:cNvGraphicFramePr/>
          <p:nvPr/>
        </p:nvGraphicFramePr>
        <p:xfrm>
          <a:off x="437125" y="1796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{BEE2ED42-2378-49A2-85AD-7355F09FFCCE}</a:tableStyleId>
              </a:tblPr>
              <a:tblGrid>
                <a:gridCol w="1915650"/>
                <a:gridCol w="63335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Document definitions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Specify the order, containment, and values required for content elements in an instance of an XML DITA document type. </a:t>
                      </a:r>
                      <a:r>
                        <a:rPr lang="en"/>
                        <a:t>In</a:t>
                      </a:r>
                      <a:r>
                        <a:rPr lang="en"/>
                        <a:t> a DITA task topic, for example, you do not see separate &lt;section&gt; elements as you might in a concept or reference topic. These document </a:t>
                      </a:r>
                      <a:r>
                        <a:rPr lang="en"/>
                        <a:t>definitions</a:t>
                      </a:r>
                      <a:r>
                        <a:rPr lang="en"/>
                        <a:t> come in </a:t>
                      </a:r>
                      <a:r>
                        <a:rPr lang="en"/>
                        <a:t>forms: XML (DTDs), databases (database table definitions), and JSON (schema files). When we create a piece of formal structured </a:t>
                      </a:r>
                      <a:r>
                        <a:rPr lang="en"/>
                        <a:t>content</a:t>
                      </a:r>
                      <a:r>
                        <a:rPr lang="en"/>
                        <a:t>, we first </a:t>
                      </a:r>
                      <a:r>
                        <a:rPr lang="en"/>
                        <a:t>choose</a:t>
                      </a:r>
                      <a:r>
                        <a:rPr lang="en"/>
                        <a:t> its document </a:t>
                      </a:r>
                      <a:r>
                        <a:rPr lang="en"/>
                        <a:t>definition</a:t>
                      </a:r>
                      <a:r>
                        <a:rPr lang="en"/>
                        <a:t>. 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Validating parsers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Evaluate whether a </a:t>
                      </a:r>
                      <a:r>
                        <a:rPr lang="en"/>
                        <a:t>particular</a:t>
                      </a:r>
                      <a:r>
                        <a:rPr lang="en"/>
                        <a:t> instance of a document or database table conforms </a:t>
                      </a:r>
                      <a:r>
                        <a:rPr i="1" lang="en"/>
                        <a:t>exactly</a:t>
                      </a:r>
                      <a:r>
                        <a:rPr lang="en"/>
                        <a:t> to the document </a:t>
                      </a:r>
                      <a:r>
                        <a:rPr lang="en"/>
                        <a:t>definition</a:t>
                      </a:r>
                      <a:r>
                        <a:rPr lang="en"/>
                        <a:t> that you select when you </a:t>
                      </a:r>
                      <a:r>
                        <a:rPr lang="en"/>
                        <a:t>create</a:t>
                      </a:r>
                      <a:r>
                        <a:rPr lang="en"/>
                        <a:t> it. </a:t>
                      </a:r>
                      <a:r>
                        <a:rPr lang="en"/>
                        <a:t>If I use the </a:t>
                      </a:r>
                      <a:r>
                        <a:rPr lang="en" sz="13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schema.org</a:t>
                      </a:r>
                      <a:r>
                        <a:rPr lang="en"/>
                        <a:t> document definition for a </a:t>
                      </a:r>
                      <a:r>
                        <a:rPr lang="en" u="sng">
                          <a:solidFill>
                            <a:schemeClr val="hlink"/>
                          </a:solidFill>
                          <a:hlinkClick r:id="rId4"/>
                        </a:rPr>
                        <a:t>JSON book </a:t>
                      </a:r>
                      <a:r>
                        <a:rPr lang="en" u="sng">
                          <a:solidFill>
                            <a:schemeClr val="hlink"/>
                          </a:solidFill>
                          <a:hlinkClick r:id="rId5"/>
                        </a:rPr>
                        <a:t>description</a:t>
                      </a:r>
                      <a:r>
                        <a:rPr lang="en"/>
                        <a:t>, the </a:t>
                      </a:r>
                      <a:r>
                        <a:rPr lang="en"/>
                        <a:t>validating</a:t>
                      </a:r>
                      <a:r>
                        <a:rPr lang="en"/>
                        <a:t> parser compares the JSON document on my </a:t>
                      </a:r>
                      <a:r>
                        <a:rPr lang="en"/>
                        <a:t>desktop</a:t>
                      </a:r>
                      <a:r>
                        <a:rPr lang="en"/>
                        <a:t> to the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document </a:t>
                      </a:r>
                      <a:r>
                        <a:rPr lang="en"/>
                        <a:t>definition</a:t>
                      </a:r>
                      <a:r>
                        <a:rPr lang="en"/>
                        <a:t> stored on </a:t>
                      </a:r>
                      <a:r>
                        <a:rPr lang="en" sz="13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schema.org</a:t>
                      </a:r>
                      <a:r>
                        <a:rPr lang="en"/>
                        <a:t>. If my </a:t>
                      </a:r>
                      <a:br>
                        <a:rPr lang="en"/>
                      </a:br>
                      <a:r>
                        <a:rPr lang="en"/>
                        <a:t>document and the document definition match 100%,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my </a:t>
                      </a:r>
                      <a:r>
                        <a:rPr lang="en"/>
                        <a:t>document</a:t>
                      </a:r>
                      <a:r>
                        <a:rPr lang="en"/>
                        <a:t> is </a:t>
                      </a:r>
                      <a:r>
                        <a:rPr b="1" lang="en"/>
                        <a:t>valid</a:t>
                      </a:r>
                      <a:r>
                        <a:rPr lang="en"/>
                        <a:t>. Otherwise it is </a:t>
                      </a:r>
                      <a:r>
                        <a:rPr b="1" lang="en"/>
                        <a:t>invalid</a:t>
                      </a:r>
                      <a:r>
                        <a:rPr lang="en"/>
                        <a:t>.</a:t>
                      </a:r>
                      <a:r>
                        <a:rPr lang="en"/>
                        <a:t>    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Formal structured content</a:t>
            </a:r>
            <a:endParaRPr/>
          </a:p>
        </p:txBody>
      </p:sp>
      <p:pic>
        <p:nvPicPr>
          <p:cNvPr descr="Official logo of the Special Interest Group on the Design of Communication" id="182" name="Google Shape;18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23"/>
          <p:cNvSpPr txBox="1"/>
          <p:nvPr>
            <p:ph idx="1" type="body"/>
          </p:nvPr>
        </p:nvSpPr>
        <p:spPr>
          <a:xfrm>
            <a:off x="348850" y="1017725"/>
            <a:ext cx="8407200" cy="7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Let's walk through a typical workflow for a software documentation project using formal structured authoring.</a:t>
            </a:r>
            <a:endParaRPr/>
          </a:p>
        </p:txBody>
      </p:sp>
      <p:cxnSp>
        <p:nvCxnSpPr>
          <p:cNvPr id="184" name="Google Shape;184;p23"/>
          <p:cNvCxnSpPr/>
          <p:nvPr/>
        </p:nvCxnSpPr>
        <p:spPr>
          <a:xfrm>
            <a:off x="329550" y="988675"/>
            <a:ext cx="8356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5" name="Google Shape;185;p23"/>
          <p:cNvSpPr txBox="1"/>
          <p:nvPr/>
        </p:nvSpPr>
        <p:spPr>
          <a:xfrm>
            <a:off x="434975" y="1762675"/>
            <a:ext cx="8625900" cy="14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b="1" lang="en" sz="1600">
                <a:solidFill>
                  <a:schemeClr val="dk1"/>
                </a:solidFill>
              </a:rPr>
              <a:t>Information architects</a:t>
            </a:r>
            <a:r>
              <a:rPr lang="en" sz="1600">
                <a:solidFill>
                  <a:schemeClr val="dk1"/>
                </a:solidFill>
              </a:rPr>
              <a:t> in a company create a content model and a collection of supporting document </a:t>
            </a:r>
            <a:r>
              <a:rPr lang="en" sz="1600">
                <a:solidFill>
                  <a:schemeClr val="dk1"/>
                </a:solidFill>
              </a:rPr>
              <a:t>definitions</a:t>
            </a:r>
            <a:r>
              <a:rPr lang="en" sz="1600">
                <a:solidFill>
                  <a:schemeClr val="dk1"/>
                </a:solidFill>
              </a:rPr>
              <a:t> for the </a:t>
            </a:r>
            <a:r>
              <a:rPr lang="en" sz="1600">
                <a:solidFill>
                  <a:schemeClr val="dk1"/>
                </a:solidFill>
              </a:rPr>
              <a:t>content</a:t>
            </a:r>
            <a:r>
              <a:rPr lang="en" sz="1600">
                <a:solidFill>
                  <a:schemeClr val="dk1"/>
                </a:solidFill>
              </a:rPr>
              <a:t> that needs to be </a:t>
            </a:r>
            <a:r>
              <a:rPr lang="en" sz="1600">
                <a:solidFill>
                  <a:schemeClr val="dk1"/>
                </a:solidFill>
              </a:rPr>
              <a:t>delivered</a:t>
            </a:r>
            <a:r>
              <a:rPr lang="en" sz="1600">
                <a:solidFill>
                  <a:schemeClr val="dk1"/>
                </a:solidFill>
              </a:rPr>
              <a:t>.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b="1" lang="en" sz="1600">
                <a:solidFill>
                  <a:schemeClr val="dk1"/>
                </a:solidFill>
              </a:rPr>
              <a:t>Authors</a:t>
            </a:r>
            <a:r>
              <a:rPr lang="en" sz="1600">
                <a:solidFill>
                  <a:schemeClr val="dk1"/>
                </a:solidFill>
              </a:rPr>
              <a:t> download these document </a:t>
            </a:r>
            <a:r>
              <a:rPr lang="en" sz="1600">
                <a:solidFill>
                  <a:schemeClr val="dk1"/>
                </a:solidFill>
              </a:rPr>
              <a:t>definitions</a:t>
            </a:r>
            <a:r>
              <a:rPr lang="en" sz="1600">
                <a:solidFill>
                  <a:schemeClr val="dk1"/>
                </a:solidFill>
              </a:rPr>
              <a:t> into </a:t>
            </a:r>
            <a:r>
              <a:rPr lang="en" sz="1600">
                <a:solidFill>
                  <a:schemeClr val="dk1"/>
                </a:solidFill>
              </a:rPr>
              <a:t>their editor/author software application.</a:t>
            </a:r>
            <a:br>
              <a:rPr lang="en" sz="1600">
                <a:solidFill>
                  <a:schemeClr val="dk1"/>
                </a:solidFill>
              </a:rPr>
            </a:br>
            <a:r>
              <a:rPr lang="en" sz="1600">
                <a:solidFill>
                  <a:schemeClr val="dk1"/>
                </a:solidFill>
              </a:rPr>
              <a:t>- 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our-task.dtd</a:t>
            </a:r>
            <a:r>
              <a:rPr lang="en" sz="1600">
                <a:solidFill>
                  <a:schemeClr val="dk1"/>
                </a:solidFill>
              </a:rPr>
              <a:t>, 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our-map.dtd, our-concept.dtd, our-faq.dtd  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>
                <a:solidFill>
                  <a:schemeClr val="dk1"/>
                </a:solidFill>
              </a:rPr>
              <a:t>As they develop new topics, </a:t>
            </a:r>
            <a:r>
              <a:rPr b="1" lang="en">
                <a:solidFill>
                  <a:schemeClr val="dk1"/>
                </a:solidFill>
              </a:rPr>
              <a:t>authors</a:t>
            </a:r>
            <a:r>
              <a:rPr lang="en">
                <a:solidFill>
                  <a:schemeClr val="dk1"/>
                </a:solidFill>
              </a:rPr>
              <a:t> choose </a:t>
            </a:r>
            <a:r>
              <a:rPr b="1" lang="en">
                <a:solidFill>
                  <a:schemeClr val="dk1"/>
                </a:solidFill>
              </a:rPr>
              <a:t>File - New</a:t>
            </a:r>
            <a:r>
              <a:rPr lang="en">
                <a:solidFill>
                  <a:schemeClr val="dk1"/>
                </a:solidFill>
              </a:rPr>
              <a:t> and specify a particular DTD.  </a:t>
            </a:r>
            <a:r>
              <a:rPr lang="en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 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86" name="Google Shape;186;p23"/>
          <p:cNvSpPr/>
          <p:nvPr/>
        </p:nvSpPr>
        <p:spPr>
          <a:xfrm>
            <a:off x="1141775" y="3830775"/>
            <a:ext cx="1010124" cy="572724"/>
          </a:xfrm>
          <a:prstGeom prst="flowChartDocumen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3"/>
          <p:cNvSpPr/>
          <p:nvPr/>
        </p:nvSpPr>
        <p:spPr>
          <a:xfrm>
            <a:off x="989375" y="3983175"/>
            <a:ext cx="1010124" cy="572724"/>
          </a:xfrm>
          <a:prstGeom prst="flowChartDocumen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3"/>
          <p:cNvSpPr txBox="1"/>
          <p:nvPr/>
        </p:nvSpPr>
        <p:spPr>
          <a:xfrm>
            <a:off x="1014025" y="3916300"/>
            <a:ext cx="927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DocumentDefinitions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89" name="Google Shape;189;p23"/>
          <p:cNvSpPr/>
          <p:nvPr/>
        </p:nvSpPr>
        <p:spPr>
          <a:xfrm>
            <a:off x="2463750" y="3418475"/>
            <a:ext cx="1010100" cy="16905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3"/>
          <p:cNvSpPr/>
          <p:nvPr/>
        </p:nvSpPr>
        <p:spPr>
          <a:xfrm>
            <a:off x="3251550" y="3498700"/>
            <a:ext cx="634662" cy="265194"/>
          </a:xfrm>
          <a:prstGeom prst="flowChartDocument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4CCCC"/>
              </a:solidFill>
            </a:endParaRPr>
          </a:p>
        </p:txBody>
      </p:sp>
      <p:sp>
        <p:nvSpPr>
          <p:cNvPr id="191" name="Google Shape;191;p23"/>
          <p:cNvSpPr txBox="1"/>
          <p:nvPr/>
        </p:nvSpPr>
        <p:spPr>
          <a:xfrm>
            <a:off x="3188625" y="3418475"/>
            <a:ext cx="760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Document</a:t>
            </a:r>
            <a:endParaRPr b="1" sz="900">
              <a:solidFill>
                <a:schemeClr val="dk1"/>
              </a:solidFill>
            </a:endParaRPr>
          </a:p>
        </p:txBody>
      </p:sp>
      <p:sp>
        <p:nvSpPr>
          <p:cNvPr id="192" name="Google Shape;192;p23"/>
          <p:cNvSpPr/>
          <p:nvPr/>
        </p:nvSpPr>
        <p:spPr>
          <a:xfrm>
            <a:off x="3251550" y="3879700"/>
            <a:ext cx="634662" cy="265194"/>
          </a:xfrm>
          <a:prstGeom prst="flowChartDocument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4CCCC"/>
              </a:solidFill>
            </a:endParaRPr>
          </a:p>
        </p:txBody>
      </p:sp>
      <p:sp>
        <p:nvSpPr>
          <p:cNvPr id="193" name="Google Shape;193;p23"/>
          <p:cNvSpPr txBox="1"/>
          <p:nvPr/>
        </p:nvSpPr>
        <p:spPr>
          <a:xfrm>
            <a:off x="3188625" y="3799475"/>
            <a:ext cx="760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Document</a:t>
            </a:r>
            <a:endParaRPr b="1" sz="900">
              <a:solidFill>
                <a:schemeClr val="dk1"/>
              </a:solidFill>
            </a:endParaRPr>
          </a:p>
        </p:txBody>
      </p:sp>
      <p:sp>
        <p:nvSpPr>
          <p:cNvPr id="194" name="Google Shape;194;p23"/>
          <p:cNvSpPr/>
          <p:nvPr/>
        </p:nvSpPr>
        <p:spPr>
          <a:xfrm>
            <a:off x="3251550" y="4336900"/>
            <a:ext cx="634662" cy="265194"/>
          </a:xfrm>
          <a:prstGeom prst="flowChartDocument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4CCCC"/>
              </a:solidFill>
            </a:endParaRPr>
          </a:p>
        </p:txBody>
      </p:sp>
      <p:sp>
        <p:nvSpPr>
          <p:cNvPr id="195" name="Google Shape;195;p23"/>
          <p:cNvSpPr txBox="1"/>
          <p:nvPr/>
        </p:nvSpPr>
        <p:spPr>
          <a:xfrm>
            <a:off x="3188625" y="4256675"/>
            <a:ext cx="760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Document</a:t>
            </a:r>
            <a:endParaRPr b="1" sz="900">
              <a:solidFill>
                <a:schemeClr val="dk1"/>
              </a:solidFill>
            </a:endParaRPr>
          </a:p>
        </p:txBody>
      </p:sp>
      <p:sp>
        <p:nvSpPr>
          <p:cNvPr id="196" name="Google Shape;196;p23"/>
          <p:cNvSpPr/>
          <p:nvPr/>
        </p:nvSpPr>
        <p:spPr>
          <a:xfrm>
            <a:off x="3251550" y="4794100"/>
            <a:ext cx="634662" cy="265194"/>
          </a:xfrm>
          <a:prstGeom prst="flowChartDocument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4CCCC"/>
              </a:solidFill>
            </a:endParaRPr>
          </a:p>
        </p:txBody>
      </p:sp>
      <p:sp>
        <p:nvSpPr>
          <p:cNvPr id="197" name="Google Shape;197;p23"/>
          <p:cNvSpPr txBox="1"/>
          <p:nvPr/>
        </p:nvSpPr>
        <p:spPr>
          <a:xfrm>
            <a:off x="3188625" y="4713875"/>
            <a:ext cx="760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Document</a:t>
            </a:r>
            <a:endParaRPr b="1" sz="900">
              <a:solidFill>
                <a:schemeClr val="dk1"/>
              </a:solidFill>
            </a:endParaRPr>
          </a:p>
        </p:txBody>
      </p:sp>
      <p:sp>
        <p:nvSpPr>
          <p:cNvPr id="198" name="Google Shape;198;p23"/>
          <p:cNvSpPr txBox="1"/>
          <p:nvPr/>
        </p:nvSpPr>
        <p:spPr>
          <a:xfrm>
            <a:off x="2539950" y="3133600"/>
            <a:ext cx="927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Authoring</a:t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199" name="Google Shape;199;p23"/>
          <p:cNvSpPr txBox="1"/>
          <p:nvPr/>
        </p:nvSpPr>
        <p:spPr>
          <a:xfrm>
            <a:off x="2463750" y="3547925"/>
            <a:ext cx="9276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XML DITA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XML Docbook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Databases</a:t>
            </a:r>
            <a:br>
              <a:rPr lang="en" sz="900">
                <a:solidFill>
                  <a:schemeClr val="dk1"/>
                </a:solidFill>
              </a:rPr>
            </a:b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JSON</a:t>
            </a:r>
            <a:br>
              <a:rPr lang="en" sz="900">
                <a:solidFill>
                  <a:schemeClr val="dk1"/>
                </a:solidFill>
              </a:rPr>
            </a:b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JSON-LD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200" name="Google Shape;200;p23"/>
          <p:cNvSpPr txBox="1"/>
          <p:nvPr/>
        </p:nvSpPr>
        <p:spPr>
          <a:xfrm>
            <a:off x="1286100" y="3741575"/>
            <a:ext cx="8658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Style Guide</a:t>
            </a:r>
            <a:endParaRPr sz="900">
              <a:solidFill>
                <a:schemeClr val="dk1"/>
              </a:solidFill>
            </a:endParaRPr>
          </a:p>
        </p:txBody>
      </p:sp>
      <p:cxnSp>
        <p:nvCxnSpPr>
          <p:cNvPr id="201" name="Google Shape;201;p23"/>
          <p:cNvCxnSpPr/>
          <p:nvPr/>
        </p:nvCxnSpPr>
        <p:spPr>
          <a:xfrm flipH="1" rot="10800000">
            <a:off x="1717175" y="4201825"/>
            <a:ext cx="841500" cy="30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2" name="Google Shape;202;p23"/>
          <p:cNvSpPr txBox="1"/>
          <p:nvPr/>
        </p:nvSpPr>
        <p:spPr>
          <a:xfrm>
            <a:off x="1151400" y="3522850"/>
            <a:ext cx="927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Designing </a:t>
            </a:r>
            <a:endParaRPr b="1"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Formal structured content</a:t>
            </a:r>
            <a:endParaRPr/>
          </a:p>
        </p:txBody>
      </p:sp>
      <p:pic>
        <p:nvPicPr>
          <p:cNvPr descr="Official logo of the Special Interest Group on the Design of Communication" id="208" name="Google Shape;20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9" name="Google Shape;209;p24"/>
          <p:cNvCxnSpPr/>
          <p:nvPr/>
        </p:nvCxnSpPr>
        <p:spPr>
          <a:xfrm>
            <a:off x="329550" y="988675"/>
            <a:ext cx="8356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0" name="Google Shape;210;p24"/>
          <p:cNvSpPr txBox="1"/>
          <p:nvPr/>
        </p:nvSpPr>
        <p:spPr>
          <a:xfrm>
            <a:off x="434975" y="1076875"/>
            <a:ext cx="8709000" cy="160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 startAt="4"/>
            </a:pPr>
            <a:r>
              <a:rPr lang="en" sz="1600">
                <a:solidFill>
                  <a:schemeClr val="dk1"/>
                </a:solidFill>
              </a:rPr>
              <a:t>As the authors add elements and text to the new topic, the </a:t>
            </a:r>
            <a:r>
              <a:rPr b="1" lang="en" sz="1600">
                <a:solidFill>
                  <a:schemeClr val="dk1"/>
                </a:solidFill>
              </a:rPr>
              <a:t>validating parser</a:t>
            </a:r>
            <a:r>
              <a:rPr lang="en" sz="1600">
                <a:solidFill>
                  <a:schemeClr val="dk1"/>
                </a:solidFill>
              </a:rPr>
              <a:t> built into an  </a:t>
            </a:r>
            <a:r>
              <a:rPr lang="en" sz="1600">
                <a:solidFill>
                  <a:schemeClr val="dk1"/>
                </a:solidFill>
              </a:rPr>
              <a:t>XML</a:t>
            </a:r>
            <a:r>
              <a:rPr lang="en" sz="1600">
                <a:solidFill>
                  <a:schemeClr val="dk1"/>
                </a:solidFill>
              </a:rPr>
              <a:t> or JSON editor compares what is in the new topic to its corresponding DTD. If an author creates an instance of 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our-faq.dtd</a:t>
            </a:r>
            <a:r>
              <a:rPr lang="en" sz="1600">
                <a:solidFill>
                  <a:schemeClr val="dk1"/>
                </a:solidFill>
              </a:rPr>
              <a:t> and attempts to insert an element that is not supported by 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our-faq.dtd</a:t>
            </a:r>
            <a:r>
              <a:rPr lang="en" sz="1600">
                <a:solidFill>
                  <a:schemeClr val="dk1"/>
                </a:solidFill>
              </a:rPr>
              <a:t>, the parser generates a validation error.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 startAt="4"/>
            </a:pPr>
            <a:r>
              <a:rPr b="1" lang="en" sz="1600">
                <a:solidFill>
                  <a:schemeClr val="dk1"/>
                </a:solidFill>
              </a:rPr>
              <a:t>Authors</a:t>
            </a:r>
            <a:r>
              <a:rPr lang="en" sz="1600">
                <a:solidFill>
                  <a:schemeClr val="dk1"/>
                </a:solidFill>
              </a:rPr>
              <a:t> check their valid topics into GitHub or into a content </a:t>
            </a:r>
            <a:r>
              <a:rPr lang="en" sz="1600">
                <a:solidFill>
                  <a:schemeClr val="dk1"/>
                </a:solidFill>
              </a:rPr>
              <a:t>management</a:t>
            </a:r>
            <a:r>
              <a:rPr lang="en" sz="1600">
                <a:solidFill>
                  <a:schemeClr val="dk1"/>
                </a:solidFill>
              </a:rPr>
              <a:t> </a:t>
            </a:r>
            <a:r>
              <a:rPr lang="en" sz="1600">
                <a:solidFill>
                  <a:schemeClr val="dk1"/>
                </a:solidFill>
              </a:rPr>
              <a:t>system</a:t>
            </a:r>
            <a:r>
              <a:rPr lang="en" sz="1600">
                <a:solidFill>
                  <a:schemeClr val="dk1"/>
                </a:solidFill>
              </a:rPr>
              <a:t>. 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 startAt="4"/>
            </a:pPr>
            <a:r>
              <a:rPr b="1" lang="en" sz="1600">
                <a:solidFill>
                  <a:schemeClr val="dk1"/>
                </a:solidFill>
              </a:rPr>
              <a:t>Build </a:t>
            </a:r>
            <a:r>
              <a:rPr b="1" lang="en" sz="1600">
                <a:solidFill>
                  <a:schemeClr val="dk1"/>
                </a:solidFill>
              </a:rPr>
              <a:t>systems</a:t>
            </a:r>
            <a:r>
              <a:rPr lang="en" sz="1600">
                <a:solidFill>
                  <a:schemeClr val="dk1"/>
                </a:solidFill>
              </a:rPr>
              <a:t> collect all the files, re-validate them, and publish them. </a:t>
            </a:r>
            <a:endParaRPr sz="1600">
              <a:solidFill>
                <a:schemeClr val="dk1"/>
              </a:solidFill>
            </a:endParaRPr>
          </a:p>
        </p:txBody>
      </p:sp>
      <p:cxnSp>
        <p:nvCxnSpPr>
          <p:cNvPr id="211" name="Google Shape;211;p24"/>
          <p:cNvCxnSpPr/>
          <p:nvPr/>
        </p:nvCxnSpPr>
        <p:spPr>
          <a:xfrm>
            <a:off x="3858600" y="3280350"/>
            <a:ext cx="15945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2" name="Google Shape;212;p24"/>
          <p:cNvCxnSpPr/>
          <p:nvPr/>
        </p:nvCxnSpPr>
        <p:spPr>
          <a:xfrm>
            <a:off x="3858600" y="3661350"/>
            <a:ext cx="15945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3" name="Google Shape;213;p24"/>
          <p:cNvCxnSpPr/>
          <p:nvPr/>
        </p:nvCxnSpPr>
        <p:spPr>
          <a:xfrm>
            <a:off x="3858600" y="4118550"/>
            <a:ext cx="15945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4" name="Google Shape;214;p24"/>
          <p:cNvCxnSpPr/>
          <p:nvPr/>
        </p:nvCxnSpPr>
        <p:spPr>
          <a:xfrm>
            <a:off x="3858600" y="4575750"/>
            <a:ext cx="15945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5" name="Google Shape;215;p24"/>
          <p:cNvSpPr/>
          <p:nvPr/>
        </p:nvSpPr>
        <p:spPr>
          <a:xfrm>
            <a:off x="1141775" y="3525975"/>
            <a:ext cx="1010124" cy="572724"/>
          </a:xfrm>
          <a:prstGeom prst="flowChartDocumen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4"/>
          <p:cNvSpPr/>
          <p:nvPr/>
        </p:nvSpPr>
        <p:spPr>
          <a:xfrm>
            <a:off x="4224450" y="3198100"/>
            <a:ext cx="760500" cy="1431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4"/>
          <p:cNvSpPr/>
          <p:nvPr/>
        </p:nvSpPr>
        <p:spPr>
          <a:xfrm>
            <a:off x="989375" y="3678375"/>
            <a:ext cx="1010124" cy="572724"/>
          </a:xfrm>
          <a:prstGeom prst="flowChartDocumen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4"/>
          <p:cNvSpPr txBox="1"/>
          <p:nvPr/>
        </p:nvSpPr>
        <p:spPr>
          <a:xfrm>
            <a:off x="1014025" y="3611500"/>
            <a:ext cx="927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DocumentDefinitions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219" name="Google Shape;219;p24"/>
          <p:cNvSpPr/>
          <p:nvPr/>
        </p:nvSpPr>
        <p:spPr>
          <a:xfrm>
            <a:off x="2463750" y="3113675"/>
            <a:ext cx="1010100" cy="16905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4"/>
          <p:cNvSpPr/>
          <p:nvPr/>
        </p:nvSpPr>
        <p:spPr>
          <a:xfrm>
            <a:off x="3251550" y="3193900"/>
            <a:ext cx="634662" cy="265194"/>
          </a:xfrm>
          <a:prstGeom prst="flowChartDocument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4CCCC"/>
              </a:solidFill>
            </a:endParaRPr>
          </a:p>
        </p:txBody>
      </p:sp>
      <p:sp>
        <p:nvSpPr>
          <p:cNvPr id="221" name="Google Shape;221;p24"/>
          <p:cNvSpPr txBox="1"/>
          <p:nvPr/>
        </p:nvSpPr>
        <p:spPr>
          <a:xfrm>
            <a:off x="3188625" y="3113675"/>
            <a:ext cx="760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Document</a:t>
            </a:r>
            <a:endParaRPr b="1" sz="900">
              <a:solidFill>
                <a:schemeClr val="dk1"/>
              </a:solidFill>
            </a:endParaRPr>
          </a:p>
        </p:txBody>
      </p:sp>
      <p:sp>
        <p:nvSpPr>
          <p:cNvPr id="222" name="Google Shape;222;p24"/>
          <p:cNvSpPr/>
          <p:nvPr/>
        </p:nvSpPr>
        <p:spPr>
          <a:xfrm>
            <a:off x="3251550" y="3574900"/>
            <a:ext cx="634662" cy="265194"/>
          </a:xfrm>
          <a:prstGeom prst="flowChartDocument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4CCCC"/>
              </a:solidFill>
            </a:endParaRPr>
          </a:p>
        </p:txBody>
      </p:sp>
      <p:sp>
        <p:nvSpPr>
          <p:cNvPr id="223" name="Google Shape;223;p24"/>
          <p:cNvSpPr txBox="1"/>
          <p:nvPr/>
        </p:nvSpPr>
        <p:spPr>
          <a:xfrm>
            <a:off x="3188625" y="3494675"/>
            <a:ext cx="760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Document</a:t>
            </a:r>
            <a:endParaRPr b="1" sz="900">
              <a:solidFill>
                <a:schemeClr val="dk1"/>
              </a:solidFill>
            </a:endParaRPr>
          </a:p>
        </p:txBody>
      </p:sp>
      <p:sp>
        <p:nvSpPr>
          <p:cNvPr id="224" name="Google Shape;224;p24"/>
          <p:cNvSpPr/>
          <p:nvPr/>
        </p:nvSpPr>
        <p:spPr>
          <a:xfrm>
            <a:off x="3251550" y="4032100"/>
            <a:ext cx="634662" cy="265194"/>
          </a:xfrm>
          <a:prstGeom prst="flowChartDocument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4CCCC"/>
              </a:solidFill>
            </a:endParaRPr>
          </a:p>
        </p:txBody>
      </p:sp>
      <p:sp>
        <p:nvSpPr>
          <p:cNvPr id="225" name="Google Shape;225;p24"/>
          <p:cNvSpPr txBox="1"/>
          <p:nvPr/>
        </p:nvSpPr>
        <p:spPr>
          <a:xfrm>
            <a:off x="3188625" y="3951875"/>
            <a:ext cx="760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Document</a:t>
            </a:r>
            <a:endParaRPr b="1" sz="900">
              <a:solidFill>
                <a:schemeClr val="dk1"/>
              </a:solidFill>
            </a:endParaRPr>
          </a:p>
        </p:txBody>
      </p:sp>
      <p:sp>
        <p:nvSpPr>
          <p:cNvPr id="226" name="Google Shape;226;p24"/>
          <p:cNvSpPr/>
          <p:nvPr/>
        </p:nvSpPr>
        <p:spPr>
          <a:xfrm>
            <a:off x="3251550" y="4489300"/>
            <a:ext cx="634662" cy="265194"/>
          </a:xfrm>
          <a:prstGeom prst="flowChartDocument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4CCCC"/>
              </a:solidFill>
            </a:endParaRPr>
          </a:p>
        </p:txBody>
      </p:sp>
      <p:sp>
        <p:nvSpPr>
          <p:cNvPr id="227" name="Google Shape;227;p24"/>
          <p:cNvSpPr txBox="1"/>
          <p:nvPr/>
        </p:nvSpPr>
        <p:spPr>
          <a:xfrm>
            <a:off x="3188625" y="4409075"/>
            <a:ext cx="760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Document</a:t>
            </a:r>
            <a:endParaRPr b="1" sz="900">
              <a:solidFill>
                <a:schemeClr val="dk1"/>
              </a:solidFill>
            </a:endParaRPr>
          </a:p>
        </p:txBody>
      </p:sp>
      <p:sp>
        <p:nvSpPr>
          <p:cNvPr id="228" name="Google Shape;228;p24"/>
          <p:cNvSpPr txBox="1"/>
          <p:nvPr/>
        </p:nvSpPr>
        <p:spPr>
          <a:xfrm>
            <a:off x="2539950" y="2828800"/>
            <a:ext cx="927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Authoring</a:t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229" name="Google Shape;229;p24"/>
          <p:cNvSpPr txBox="1"/>
          <p:nvPr/>
        </p:nvSpPr>
        <p:spPr>
          <a:xfrm>
            <a:off x="2463750" y="3243125"/>
            <a:ext cx="9276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XML DITA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XML Docbook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Databases</a:t>
            </a:r>
            <a:br>
              <a:rPr lang="en" sz="900">
                <a:solidFill>
                  <a:schemeClr val="dk1"/>
                </a:solidFill>
              </a:rPr>
            </a:b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JSON</a:t>
            </a:r>
            <a:br>
              <a:rPr lang="en" sz="900">
                <a:solidFill>
                  <a:schemeClr val="dk1"/>
                </a:solidFill>
              </a:rPr>
            </a:b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JSON-LD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230" name="Google Shape;230;p24"/>
          <p:cNvSpPr txBox="1"/>
          <p:nvPr/>
        </p:nvSpPr>
        <p:spPr>
          <a:xfrm>
            <a:off x="4140150" y="2905000"/>
            <a:ext cx="1010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Reviewing</a:t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231" name="Google Shape;231;p24"/>
          <p:cNvSpPr txBox="1"/>
          <p:nvPr/>
        </p:nvSpPr>
        <p:spPr>
          <a:xfrm>
            <a:off x="4280350" y="3306700"/>
            <a:ext cx="681600" cy="11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Acrolinx</a:t>
            </a:r>
            <a:br>
              <a:rPr lang="en" sz="900">
                <a:solidFill>
                  <a:schemeClr val="dk1"/>
                </a:solidFill>
              </a:rPr>
            </a:b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Validating   parsers </a:t>
            </a:r>
            <a:br>
              <a:rPr lang="en" sz="900">
                <a:solidFill>
                  <a:schemeClr val="dk1"/>
                </a:solidFill>
              </a:rPr>
            </a:b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Human editors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232" name="Google Shape;232;p24"/>
          <p:cNvSpPr txBox="1"/>
          <p:nvPr/>
        </p:nvSpPr>
        <p:spPr>
          <a:xfrm>
            <a:off x="1286100" y="3436775"/>
            <a:ext cx="8658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Style Guide</a:t>
            </a:r>
            <a:endParaRPr sz="900">
              <a:solidFill>
                <a:schemeClr val="dk1"/>
              </a:solidFill>
            </a:endParaRPr>
          </a:p>
        </p:txBody>
      </p:sp>
      <p:cxnSp>
        <p:nvCxnSpPr>
          <p:cNvPr id="233" name="Google Shape;233;p24"/>
          <p:cNvCxnSpPr/>
          <p:nvPr/>
        </p:nvCxnSpPr>
        <p:spPr>
          <a:xfrm flipH="1" rot="10800000">
            <a:off x="1717175" y="3897025"/>
            <a:ext cx="841500" cy="30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34" name="Google Shape;234;p24"/>
          <p:cNvSpPr txBox="1"/>
          <p:nvPr/>
        </p:nvSpPr>
        <p:spPr>
          <a:xfrm>
            <a:off x="1151400" y="3218050"/>
            <a:ext cx="927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Designing </a:t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235" name="Google Shape;235;p24"/>
          <p:cNvSpPr txBox="1"/>
          <p:nvPr/>
        </p:nvSpPr>
        <p:spPr>
          <a:xfrm>
            <a:off x="5358600" y="2905000"/>
            <a:ext cx="1010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Publishing</a:t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236" name="Google Shape;236;p24"/>
          <p:cNvSpPr/>
          <p:nvPr/>
        </p:nvSpPr>
        <p:spPr>
          <a:xfrm>
            <a:off x="5483400" y="3171750"/>
            <a:ext cx="760500" cy="1431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24"/>
          <p:cNvSpPr txBox="1"/>
          <p:nvPr/>
        </p:nvSpPr>
        <p:spPr>
          <a:xfrm>
            <a:off x="5586150" y="3280350"/>
            <a:ext cx="634800" cy="11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HTML5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PDF</a:t>
            </a:r>
            <a:br>
              <a:rPr lang="en" sz="900">
                <a:solidFill>
                  <a:schemeClr val="dk1"/>
                </a:solidFill>
              </a:rPr>
            </a:b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AI LLM</a:t>
            </a:r>
            <a:br>
              <a:rPr lang="en" sz="900">
                <a:solidFill>
                  <a:schemeClr val="dk1"/>
                </a:solidFill>
              </a:rPr>
            </a:b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Support</a:t>
            </a:r>
            <a:endParaRPr sz="9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</a:t>
            </a:r>
            <a:r>
              <a:rPr lang="en"/>
              <a:t>ormal structured content - sample markup </a:t>
            </a:r>
            <a:endParaRPr/>
          </a:p>
        </p:txBody>
      </p:sp>
      <p:pic>
        <p:nvPicPr>
          <p:cNvPr descr="Official logo of the Special Interest Group on the Design of Communication" id="243" name="Google Shape;24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25"/>
          <p:cNvSpPr txBox="1"/>
          <p:nvPr>
            <p:ph idx="1" type="body"/>
          </p:nvPr>
        </p:nvSpPr>
        <p:spPr>
          <a:xfrm>
            <a:off x="348850" y="1017725"/>
            <a:ext cx="8620800" cy="42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SzPts val="523"/>
              <a:buNone/>
            </a:pPr>
            <a:r>
              <a:rPr lang="en" sz="1826"/>
              <a:t>This XML DITA 1.3 topic was created from the </a:t>
            </a:r>
            <a:r>
              <a:rPr lang="en" sz="1626">
                <a:latin typeface="Courier New"/>
                <a:ea typeface="Courier New"/>
                <a:cs typeface="Courier New"/>
                <a:sym typeface="Courier New"/>
              </a:rPr>
              <a:t>concept.dtd</a:t>
            </a:r>
            <a:r>
              <a:rPr lang="en" sz="1826"/>
              <a:t> </a:t>
            </a:r>
            <a:r>
              <a:rPr lang="en" sz="1826"/>
              <a:t>document</a:t>
            </a:r>
            <a:r>
              <a:rPr lang="en" sz="1826"/>
              <a:t> </a:t>
            </a:r>
            <a:r>
              <a:rPr lang="en" sz="1826"/>
              <a:t>definition</a:t>
            </a:r>
            <a:r>
              <a:rPr lang="en" sz="1826"/>
              <a:t>. </a:t>
            </a:r>
            <a:endParaRPr sz="1155"/>
          </a:p>
        </p:txBody>
      </p:sp>
      <p:cxnSp>
        <p:nvCxnSpPr>
          <p:cNvPr id="245" name="Google Shape;245;p25"/>
          <p:cNvCxnSpPr/>
          <p:nvPr/>
        </p:nvCxnSpPr>
        <p:spPr>
          <a:xfrm>
            <a:off x="329550" y="988675"/>
            <a:ext cx="8356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46" name="Google Shape;246;p25"/>
          <p:cNvSpPr txBox="1"/>
          <p:nvPr/>
        </p:nvSpPr>
        <p:spPr>
          <a:xfrm>
            <a:off x="517450" y="1391600"/>
            <a:ext cx="8520600" cy="23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&lt;?xml version="1.0" encoding="UTF-8"?&gt;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&lt;!DOCTYPE concept PUBLIC "-//OASIS//DTD DITA Concept//EN" </a:t>
            </a: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"concept.dtd"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&lt;concept&gt;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&lt;title&gt;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Astronaut training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&lt;/title&gt;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&lt;conbody&gt;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&lt;p&gt;To become an astronaut, you'll need a thorough background 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in engineering and years of flight experience. &lt;/p&gt;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&lt;p&gt;See &lt;xref href="</a:t>
            </a:r>
            <a:r>
              <a:rPr lang="en" u="sng">
                <a:solidFill>
                  <a:schemeClr val="accent5"/>
                </a:solidFill>
                <a:latin typeface="Courier New"/>
                <a:ea typeface="Courier New"/>
                <a:cs typeface="Courier New"/>
                <a:sym typeface="Courier New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http://nasa-forms.html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" scope="external"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  format="html"&gt;NASA application&lt;/xref&gt; for more information. &lt;/p&gt;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&lt;/conbody&gt;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&lt;/concept&gt;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7" name="Google Shape;247;p25"/>
          <p:cNvSpPr txBox="1"/>
          <p:nvPr>
            <p:ph idx="1" type="body"/>
          </p:nvPr>
        </p:nvSpPr>
        <p:spPr>
          <a:xfrm>
            <a:off x="517450" y="3770300"/>
            <a:ext cx="84072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SzPts val="440"/>
              <a:buNone/>
            </a:pPr>
            <a:r>
              <a:rPr lang="en" sz="1820"/>
              <a:t>When a validating parser reads line-2, it compares everything in this topic to the rules in the </a:t>
            </a:r>
            <a:r>
              <a:rPr lang="en" sz="1600">
                <a:latin typeface="Courier New"/>
                <a:ea typeface="Courier New"/>
                <a:cs typeface="Courier New"/>
                <a:sym typeface="Courier New"/>
              </a:rPr>
              <a:t>concept.dtd</a:t>
            </a:r>
            <a:r>
              <a:rPr lang="en" sz="1820"/>
              <a:t> document definition. Any</a:t>
            </a:r>
            <a:br>
              <a:rPr lang="en" sz="1820"/>
            </a:br>
            <a:r>
              <a:rPr lang="en" sz="1820"/>
              <a:t>deviations</a:t>
            </a:r>
            <a:r>
              <a:rPr lang="en" sz="1820"/>
              <a:t> in this document from </a:t>
            </a:r>
            <a:r>
              <a:rPr lang="en" sz="1600">
                <a:latin typeface="Courier New"/>
                <a:ea typeface="Courier New"/>
                <a:cs typeface="Courier New"/>
                <a:sym typeface="Courier New"/>
              </a:rPr>
              <a:t>concept.dtd</a:t>
            </a:r>
            <a:r>
              <a:rPr lang="en" sz="1820"/>
              <a:t> cause the</a:t>
            </a:r>
            <a:br>
              <a:rPr lang="en" sz="1820"/>
            </a:br>
            <a:r>
              <a:rPr lang="en" sz="1820"/>
              <a:t>parser to report this topic as invalid. It will not build. </a:t>
            </a:r>
            <a:endParaRPr sz="182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ACM Learning Resources </a:t>
            </a:r>
            <a:endParaRPr/>
          </a:p>
        </p:txBody>
      </p:sp>
      <p:pic>
        <p:nvPicPr>
          <p:cNvPr descr="Official logo of the Special Interest Group on the Design of Communication" id="253" name="Google Shape;25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Google Shape;254;p26"/>
          <p:cNvSpPr txBox="1"/>
          <p:nvPr>
            <p:ph idx="1" type="body"/>
          </p:nvPr>
        </p:nvSpPr>
        <p:spPr>
          <a:xfrm>
            <a:off x="348850" y="1017725"/>
            <a:ext cx="8407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Oxygen Editor Quickstart - </a:t>
            </a:r>
            <a:r>
              <a:rPr lang="en"/>
              <a:t>Creating, Assembling, and Building a DITA Publication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Oxygen Editor Quickstart - Configuring Layout and Preferences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Heretto CCMS Quickstart - </a:t>
            </a:r>
            <a:r>
              <a:rPr lang="en"/>
              <a:t>Creating, Assembling, and Building a DITA Publication</a:t>
            </a:r>
            <a:r>
              <a:rPr lang="en"/>
              <a:t>	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DITA Quickstart (MacOS) - Creating, Assembling, and Building a DITA Publication with a Text Editor and the DITA Open T</a:t>
            </a:r>
            <a:r>
              <a:rPr lang="en"/>
              <a:t>oolkit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DITA Quickstart (Windows) - Creating, Assembling, and Building a DITA Publication with a Text Editor and the DITA Open Toolkit</a:t>
            </a:r>
            <a:endParaRPr/>
          </a:p>
        </p:txBody>
      </p:sp>
      <p:cxnSp>
        <p:nvCxnSpPr>
          <p:cNvPr id="255" name="Google Shape;255;p26"/>
          <p:cNvCxnSpPr/>
          <p:nvPr/>
        </p:nvCxnSpPr>
        <p:spPr>
          <a:xfrm>
            <a:off x="329550" y="988675"/>
            <a:ext cx="8356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pic>
        <p:nvPicPr>
          <p:cNvPr descr="Official logo of the Special Interest Group on the Design of Communication" id="261" name="Google Shape;261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27"/>
          <p:cNvSpPr txBox="1"/>
          <p:nvPr>
            <p:ph idx="1" type="body"/>
          </p:nvPr>
        </p:nvSpPr>
        <p:spPr>
          <a:xfrm>
            <a:off x="348850" y="1017725"/>
            <a:ext cx="8407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Gaining </a:t>
            </a:r>
            <a:r>
              <a:rPr lang="en"/>
              <a:t>familiarity with multiple flavors of formal and informal structured content has many benefits: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It allows you to develop a more comprehensive portfolio of writing samples.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It reduces the amount of training that you would need in joining a team working in structured content. This matters to hiring managers.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It provides you with some insight into converting content between tools and architectures.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It provides a sophisticated vocabulary of concepts to discuss in interviews.   </a:t>
            </a:r>
            <a:endParaRPr/>
          </a:p>
        </p:txBody>
      </p:sp>
      <p:cxnSp>
        <p:nvCxnSpPr>
          <p:cNvPr id="263" name="Google Shape;263;p27"/>
          <p:cNvCxnSpPr/>
          <p:nvPr/>
        </p:nvCxnSpPr>
        <p:spPr>
          <a:xfrm>
            <a:off x="329550" y="988675"/>
            <a:ext cx="8356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269" name="Google Shape;269;p28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91"/>
              <a:t>See the </a:t>
            </a:r>
            <a:r>
              <a:rPr lang="en" sz="1491" u="sng">
                <a:solidFill>
                  <a:schemeClr val="hlink"/>
                </a:solidFill>
                <a:hlinkClick r:id="rId3"/>
              </a:rPr>
              <a:t>Committee on Structured Authoring and Content Management </a:t>
            </a:r>
            <a:r>
              <a:rPr lang="en" sz="1491"/>
              <a:t>page of the ACM SIGDOC website to </a:t>
            </a:r>
            <a:r>
              <a:rPr lang="en" sz="1491"/>
              <a:t>learn more about committee activities, available resources, and volunteer opportunities.</a:t>
            </a:r>
            <a:endParaRPr sz="1491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91"/>
              <a:t>Contact Committee Chair Stan Doherty at </a:t>
            </a:r>
            <a:r>
              <a:rPr lang="en" sz="1491" u="sng">
                <a:solidFill>
                  <a:schemeClr val="hlink"/>
                </a:solidFill>
                <a:hlinkClick r:id="rId4"/>
              </a:rPr>
              <a:t>sjdoherty.acm@gmail.com</a:t>
            </a:r>
            <a:r>
              <a:rPr lang="en" sz="1491"/>
              <a:t> </a:t>
            </a:r>
            <a:r>
              <a:rPr lang="en" sz="1491"/>
              <a:t>to gain access to a directory of potential guest speakers and to sample DITA documentation sets. These resources will soon be available on the SIGDOC website.</a:t>
            </a:r>
            <a:endParaRPr sz="149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Guidepost</a:t>
            </a:r>
            <a:endParaRPr/>
          </a:p>
        </p:txBody>
      </p:sp>
      <p:sp>
        <p:nvSpPr>
          <p:cNvPr id="75" name="Google Shape;75;p14"/>
          <p:cNvSpPr txBox="1"/>
          <p:nvPr>
            <p:ph idx="1" type="body"/>
          </p:nvPr>
        </p:nvSpPr>
        <p:spPr>
          <a:xfrm>
            <a:off x="311700" y="1000075"/>
            <a:ext cx="2395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Purpose</a:t>
            </a:r>
            <a:endParaRPr/>
          </a:p>
        </p:txBody>
      </p:sp>
      <p:pic>
        <p:nvPicPr>
          <p:cNvPr descr="Official logo of the Special Interest Group on the Design of Communication" id="7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4"/>
          <p:cNvSpPr txBox="1"/>
          <p:nvPr>
            <p:ph idx="1" type="body"/>
          </p:nvPr>
        </p:nvSpPr>
        <p:spPr>
          <a:xfrm>
            <a:off x="2755500" y="1000075"/>
            <a:ext cx="6076800" cy="109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33"/>
              <a:t>This resource introduces </a:t>
            </a:r>
            <a:r>
              <a:rPr lang="en" sz="2133"/>
              <a:t>structured</a:t>
            </a:r>
            <a:r>
              <a:rPr lang="en" sz="2133"/>
              <a:t> </a:t>
            </a:r>
            <a:r>
              <a:rPr lang="en" sz="2133"/>
              <a:t>content and </a:t>
            </a:r>
            <a:r>
              <a:rPr lang="en" sz="2133"/>
              <a:t>the various ways that you can work with it.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cxnSp>
        <p:nvCxnSpPr>
          <p:cNvPr id="78" name="Google Shape;78;p14"/>
          <p:cNvCxnSpPr/>
          <p:nvPr/>
        </p:nvCxnSpPr>
        <p:spPr>
          <a:xfrm>
            <a:off x="329550" y="988675"/>
            <a:ext cx="8356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9" name="Google Shape;79;p14"/>
          <p:cNvSpPr txBox="1"/>
          <p:nvPr>
            <p:ph idx="1" type="body"/>
          </p:nvPr>
        </p:nvSpPr>
        <p:spPr>
          <a:xfrm>
            <a:off x="270100" y="1864275"/>
            <a:ext cx="2395500" cy="170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Learning objectives</a:t>
            </a:r>
            <a:endParaRPr/>
          </a:p>
        </p:txBody>
      </p:sp>
      <p:sp>
        <p:nvSpPr>
          <p:cNvPr id="80" name="Google Shape;80;p14"/>
          <p:cNvSpPr txBox="1"/>
          <p:nvPr>
            <p:ph idx="1" type="body"/>
          </p:nvPr>
        </p:nvSpPr>
        <p:spPr>
          <a:xfrm>
            <a:off x="2755500" y="1864275"/>
            <a:ext cx="6076800" cy="232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Differentiate content from formatting.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Understand unstructured content.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Understand informal structured content.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Understand</a:t>
            </a:r>
            <a:r>
              <a:rPr lang="en"/>
              <a:t> formal structured </a:t>
            </a:r>
            <a:r>
              <a:rPr lang="en"/>
              <a:t>content</a:t>
            </a:r>
            <a:r>
              <a:rPr lang="en"/>
              <a:t>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Review additional learning resources.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</a:t>
            </a:r>
            <a:r>
              <a:rPr lang="en"/>
              <a:t>ontent, context, </a:t>
            </a:r>
            <a:r>
              <a:rPr lang="en"/>
              <a:t>and formatting</a:t>
            </a:r>
            <a:endParaRPr/>
          </a:p>
        </p:txBody>
      </p:sp>
      <p:pic>
        <p:nvPicPr>
          <p:cNvPr descr="Official logo of the Special Interest Group on the Design of Communication" id="86" name="Google Shape;8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5"/>
          <p:cNvSpPr txBox="1"/>
          <p:nvPr>
            <p:ph idx="1" type="body"/>
          </p:nvPr>
        </p:nvSpPr>
        <p:spPr>
          <a:xfrm>
            <a:off x="348850" y="1017725"/>
            <a:ext cx="8712000" cy="384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we write a document for a particular class or project, we just want to capture the content. We format (style) it as we go – headings, lists, and fonts. The </a:t>
            </a:r>
            <a:r>
              <a:rPr lang="en"/>
              <a:t>formatting</a:t>
            </a:r>
            <a:r>
              <a:rPr lang="en"/>
              <a:t> supports the delivery of that content in one context.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This HTML markup …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&lt;p&gt;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The French Revolution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espoused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&lt;b&gt;Liberté&lt;/b&gt;, &lt;b&gt;Egalité&lt;/b&gt;, and &lt;b&gt;Fraternité&lt;/b&gt;.&lt;/p&gt;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… gets formatted into . . 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/>
              <a:t>The French Revolution espoused </a:t>
            </a:r>
            <a:r>
              <a:rPr b="1" lang="en" sz="1400"/>
              <a:t>Liberté</a:t>
            </a:r>
            <a:r>
              <a:rPr lang="en" sz="1400"/>
              <a:t>, </a:t>
            </a:r>
            <a:r>
              <a:rPr b="1" lang="en" sz="1400"/>
              <a:t>Egalité</a:t>
            </a:r>
            <a:r>
              <a:rPr lang="en" sz="1400"/>
              <a:t>, and </a:t>
            </a:r>
            <a:r>
              <a:rPr b="1" lang="en" sz="1400"/>
              <a:t>Fraternité</a:t>
            </a:r>
            <a:r>
              <a:rPr lang="en" sz="1400"/>
              <a:t>.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There is a 1:1 </a:t>
            </a:r>
            <a:r>
              <a:rPr lang="en"/>
              <a:t>relationship</a:t>
            </a:r>
            <a:r>
              <a:rPr lang="en"/>
              <a:t> between the content markup (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&lt;b&gt;Liberté&lt;/b&gt;</a:t>
            </a:r>
            <a:r>
              <a:rPr lang="en"/>
              <a:t>) and its output formatting (</a:t>
            </a:r>
            <a:r>
              <a:rPr b="1" lang="en" sz="1400"/>
              <a:t>Liberté</a:t>
            </a:r>
            <a:r>
              <a:rPr lang="en"/>
              <a:t>). </a:t>
            </a:r>
            <a:endParaRPr/>
          </a:p>
        </p:txBody>
      </p:sp>
      <p:cxnSp>
        <p:nvCxnSpPr>
          <p:cNvPr id="88" name="Google Shape;88;p15"/>
          <p:cNvCxnSpPr/>
          <p:nvPr/>
        </p:nvCxnSpPr>
        <p:spPr>
          <a:xfrm>
            <a:off x="329550" y="988675"/>
            <a:ext cx="8356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Content, context, and formatting</a:t>
            </a:r>
            <a:endParaRPr/>
          </a:p>
        </p:txBody>
      </p:sp>
      <p:pic>
        <p:nvPicPr>
          <p:cNvPr descr="Official logo of the Special Interest Group on the Design of Communication"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6"/>
          <p:cNvSpPr txBox="1"/>
          <p:nvPr>
            <p:ph idx="1" type="body"/>
          </p:nvPr>
        </p:nvSpPr>
        <p:spPr>
          <a:xfrm>
            <a:off x="348850" y="1017725"/>
            <a:ext cx="8407200" cy="384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happens if we want to use the same content in multiple contexts, each with a different presentation format or behavior? Consider more descriptive </a:t>
            </a:r>
            <a:r>
              <a:rPr lang="en"/>
              <a:t>markup</a:t>
            </a:r>
            <a:r>
              <a:rPr lang="en"/>
              <a:t>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 markup …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&lt;p&gt;The French Revolution espoused 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&lt;gloss&gt;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Liberté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&lt;/gloss&gt;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&lt;gloss&gt;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Egalité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&lt;/gloss&gt;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, and 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&lt;gloss&gt;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Fraternité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&lt;/gloss&gt;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.&lt;/p&gt;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… can still produce . . . </a:t>
            </a:r>
            <a:r>
              <a:rPr lang="en" sz="1400"/>
              <a:t>The French Revolution espoused </a:t>
            </a:r>
            <a:r>
              <a:rPr b="1" lang="en" sz="1400"/>
              <a:t>Liberté</a:t>
            </a:r>
            <a:r>
              <a:rPr lang="en" sz="1400"/>
              <a:t>, </a:t>
            </a:r>
            <a:r>
              <a:rPr b="1" lang="en" sz="1400"/>
              <a:t>Egalité</a:t>
            </a:r>
            <a:r>
              <a:rPr lang="en" sz="1400"/>
              <a:t>, and </a:t>
            </a:r>
            <a:r>
              <a:rPr b="1" lang="en" sz="1400"/>
              <a:t>Fraternité</a:t>
            </a:r>
            <a:r>
              <a:rPr lang="en" sz="1400"/>
              <a:t>.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But the more descriptive element </a:t>
            </a:r>
            <a:r>
              <a:rPr lang="en" sz="1500">
                <a:latin typeface="Courier New"/>
                <a:ea typeface="Courier New"/>
                <a:cs typeface="Courier New"/>
                <a:sym typeface="Courier New"/>
              </a:rPr>
              <a:t>&lt;gloss&gt;</a:t>
            </a:r>
            <a:r>
              <a:rPr lang="en"/>
              <a:t> can also be transformed for multiple outputs (contexts) – pop-up glossary links, index entries, or input for AI prompts.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When we decouple content from its immediate context and formatting, we can transform it and reuse it in many ways. It becomes "intelligent."</a:t>
            </a:r>
            <a:endParaRPr/>
          </a:p>
        </p:txBody>
      </p:sp>
      <p:cxnSp>
        <p:nvCxnSpPr>
          <p:cNvPr id="96" name="Google Shape;96;p16"/>
          <p:cNvCxnSpPr/>
          <p:nvPr/>
        </p:nvCxnSpPr>
        <p:spPr>
          <a:xfrm>
            <a:off x="329550" y="988675"/>
            <a:ext cx="8356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Unstructured content </a:t>
            </a:r>
            <a:endParaRPr/>
          </a:p>
        </p:txBody>
      </p:sp>
      <p:pic>
        <p:nvPicPr>
          <p:cNvPr descr="Official logo of the Special Interest Group on the Design of Communication" id="102" name="Google Shape;10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7"/>
          <p:cNvSpPr txBox="1"/>
          <p:nvPr>
            <p:ph idx="1" type="body"/>
          </p:nvPr>
        </p:nvSpPr>
        <p:spPr>
          <a:xfrm>
            <a:off x="348850" y="1017725"/>
            <a:ext cx="8407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vast majority of all content is unstructured:</a:t>
            </a:r>
            <a:endParaRPr strike="sngStrike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Research papers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Business reports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Social media posts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In these documents, the sequence of elements such as headings, lists, and </a:t>
            </a:r>
            <a:r>
              <a:rPr lang="en"/>
              <a:t>paragraphs</a:t>
            </a:r>
            <a:r>
              <a:rPr lang="en"/>
              <a:t> flows from the meaning that you want to convey – not from some separate </a:t>
            </a:r>
            <a:r>
              <a:rPr lang="en"/>
              <a:t>template</a:t>
            </a:r>
            <a:r>
              <a:rPr lang="en"/>
              <a:t>. Each unstructured </a:t>
            </a:r>
            <a:r>
              <a:rPr lang="en"/>
              <a:t>content</a:t>
            </a:r>
            <a:r>
              <a:rPr lang="en"/>
              <a:t> document is unique, a </a:t>
            </a:r>
            <a:r>
              <a:rPr lang="en"/>
              <a:t>special</a:t>
            </a:r>
            <a:r>
              <a:rPr lang="en"/>
              <a:t> </a:t>
            </a:r>
            <a:r>
              <a:rPr lang="en"/>
              <a:t>snowflake</a:t>
            </a:r>
            <a:r>
              <a:rPr lang="en"/>
              <a:t>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If you do not need </a:t>
            </a:r>
            <a:r>
              <a:rPr lang="en"/>
              <a:t>consistency</a:t>
            </a:r>
            <a:r>
              <a:rPr lang="en"/>
              <a:t> or flexibility in reusing content in </a:t>
            </a:r>
            <a:r>
              <a:rPr lang="en"/>
              <a:t>multiple</a:t>
            </a:r>
            <a:r>
              <a:rPr lang="en"/>
              <a:t> contexts, unstructured content will do the job. </a:t>
            </a:r>
            <a:endParaRPr/>
          </a:p>
        </p:txBody>
      </p:sp>
      <p:cxnSp>
        <p:nvCxnSpPr>
          <p:cNvPr id="104" name="Google Shape;104;p17"/>
          <p:cNvCxnSpPr/>
          <p:nvPr/>
        </p:nvCxnSpPr>
        <p:spPr>
          <a:xfrm>
            <a:off x="329550" y="988675"/>
            <a:ext cx="8356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Unstructured content - sample markup </a:t>
            </a:r>
            <a:endParaRPr/>
          </a:p>
        </p:txBody>
      </p:sp>
      <p:pic>
        <p:nvPicPr>
          <p:cNvPr descr="Official logo of the Special Interest Group on the Design of Communication" id="110" name="Google Shape;11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8"/>
          <p:cNvSpPr txBox="1"/>
          <p:nvPr>
            <p:ph idx="1" type="body"/>
          </p:nvPr>
        </p:nvSpPr>
        <p:spPr>
          <a:xfrm>
            <a:off x="348850" y="1017725"/>
            <a:ext cx="8407200" cy="42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The following HTML file is not derived from a template. It is </a:t>
            </a:r>
            <a:r>
              <a:rPr lang="en"/>
              <a:t>freeform</a:t>
            </a:r>
            <a:r>
              <a:rPr lang="en"/>
              <a:t>.  </a:t>
            </a:r>
            <a:endParaRPr/>
          </a:p>
        </p:txBody>
      </p:sp>
      <p:cxnSp>
        <p:nvCxnSpPr>
          <p:cNvPr id="112" name="Google Shape;112;p18"/>
          <p:cNvCxnSpPr/>
          <p:nvPr/>
        </p:nvCxnSpPr>
        <p:spPr>
          <a:xfrm>
            <a:off x="329550" y="988675"/>
            <a:ext cx="8356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3" name="Google Shape;113;p18"/>
          <p:cNvSpPr txBox="1"/>
          <p:nvPr/>
        </p:nvSpPr>
        <p:spPr>
          <a:xfrm>
            <a:off x="517450" y="1391600"/>
            <a:ext cx="7091700" cy="27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&lt;!DOCTYPE html&gt;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&lt;html&gt;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&lt;body&gt;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&lt;h3&gt;Requirements&lt;/h3&gt;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&lt;p&gt;There are many requirements to be an astronaut.&lt;/p&gt;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&lt;h2&gt;Astronaut training&lt;/h2&gt;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&lt;p&gt;There are many requirements to be an astronaut.&lt;/p&gt;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&lt;/body&gt;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&lt;/html&gt;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4" name="Google Shape;114;p18"/>
          <p:cNvSpPr txBox="1"/>
          <p:nvPr>
            <p:ph idx="1" type="body"/>
          </p:nvPr>
        </p:nvSpPr>
        <p:spPr>
          <a:xfrm>
            <a:off x="517450" y="4151300"/>
            <a:ext cx="8407200" cy="42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SzPts val="440"/>
              <a:buNone/>
            </a:pPr>
            <a:r>
              <a:rPr lang="en" sz="1820"/>
              <a:t>HTML web browsers reading this file are permissive and </a:t>
            </a:r>
            <a:br>
              <a:rPr lang="en" sz="1820"/>
            </a:br>
            <a:r>
              <a:rPr lang="en" sz="1820"/>
              <a:t>would not care that an &lt;h3&gt; precedes an &lt;h2&gt; heading.</a:t>
            </a:r>
            <a:endParaRPr sz="182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Structured content - in general</a:t>
            </a:r>
            <a:endParaRPr/>
          </a:p>
        </p:txBody>
      </p:sp>
      <p:pic>
        <p:nvPicPr>
          <p:cNvPr descr="Official logo of the Special Interest Group on the Design of Communication" id="120" name="Google Shape;12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9"/>
          <p:cNvSpPr txBox="1"/>
          <p:nvPr>
            <p:ph idx="1" type="body"/>
          </p:nvPr>
        </p:nvSpPr>
        <p:spPr>
          <a:xfrm>
            <a:off x="348850" y="1017725"/>
            <a:ext cx="8407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/>
              <a:t>Organizations turn to structured content when they need to produce many thousands or millions of documents that are consistent or valid. For example: </a:t>
            </a:r>
            <a:endParaRPr/>
          </a:p>
          <a:p>
            <a:pPr indent="-34290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Technology companies want to produce documents with consistent formatting and navigation to support a </a:t>
            </a:r>
            <a:r>
              <a:rPr lang="en"/>
              <a:t>positive</a:t>
            </a:r>
            <a:r>
              <a:rPr lang="en"/>
              <a:t> </a:t>
            </a:r>
            <a:r>
              <a:rPr lang="en"/>
              <a:t>customer</a:t>
            </a:r>
            <a:r>
              <a:rPr lang="en"/>
              <a:t> experience. </a:t>
            </a:r>
            <a:br>
              <a:rPr lang="en"/>
            </a:br>
            <a:endParaRPr/>
          </a:p>
          <a:p>
            <a:pPr indent="-3429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Regulated medical companies need valid data to support </a:t>
            </a:r>
            <a:r>
              <a:rPr lang="en"/>
              <a:t>analysis.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en"/>
              <a:t>To produce structured content, you need to have a clear picture of the building blocks of content that you want and how you want to organize them . . . </a:t>
            </a:r>
            <a:r>
              <a:rPr i="1" lang="en"/>
              <a:t>before</a:t>
            </a:r>
            <a:r>
              <a:rPr lang="en"/>
              <a:t> you create a thousand instances. It all starts with a clear content model. 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r>
              <a:rPr lang="en"/>
              <a:t>Templates, schema, and document type definitions are </a:t>
            </a:r>
            <a:br>
              <a:rPr lang="en"/>
            </a:br>
            <a:r>
              <a:rPr lang="en"/>
              <a:t>your new friends. </a:t>
            </a:r>
            <a:endParaRPr/>
          </a:p>
        </p:txBody>
      </p:sp>
      <p:cxnSp>
        <p:nvCxnSpPr>
          <p:cNvPr id="122" name="Google Shape;122;p19"/>
          <p:cNvCxnSpPr/>
          <p:nvPr/>
        </p:nvCxnSpPr>
        <p:spPr>
          <a:xfrm>
            <a:off x="329550" y="988675"/>
            <a:ext cx="8356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Informal s</a:t>
            </a:r>
            <a:r>
              <a:rPr lang="en"/>
              <a:t>tructured content</a:t>
            </a:r>
            <a:endParaRPr/>
          </a:p>
        </p:txBody>
      </p:sp>
      <p:pic>
        <p:nvPicPr>
          <p:cNvPr descr="Official logo of the Special Interest Group on the Design of Communication" id="128" name="Google Shape;12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348850" y="1017725"/>
            <a:ext cx="8657100" cy="219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Organizations can achieve serious consistency in their topics/pages if they deploy: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Content templates</a:t>
            </a:r>
            <a:r>
              <a:rPr lang="en"/>
              <a:t> for each author - specifying desired content building blocks, usage, and assembly best practices.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Automated checkers</a:t>
            </a:r>
            <a:r>
              <a:rPr lang="en"/>
              <a:t> - content profiling tools that have rules for evaluating the compliance of any one document to content templates and standards.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Human editors</a:t>
            </a:r>
            <a:r>
              <a:rPr lang="en"/>
              <a:t> - spot </a:t>
            </a:r>
            <a:r>
              <a:rPr lang="en"/>
              <a:t>checking</a:t>
            </a:r>
            <a:r>
              <a:rPr lang="en"/>
              <a:t> </a:t>
            </a:r>
            <a:r>
              <a:rPr lang="en"/>
              <a:t>markup</a:t>
            </a:r>
            <a:r>
              <a:rPr lang="en"/>
              <a:t> and usage issues. </a:t>
            </a:r>
            <a:endParaRPr/>
          </a:p>
        </p:txBody>
      </p:sp>
      <p:cxnSp>
        <p:nvCxnSpPr>
          <p:cNvPr id="130" name="Google Shape;130;p20"/>
          <p:cNvCxnSpPr/>
          <p:nvPr/>
        </p:nvCxnSpPr>
        <p:spPr>
          <a:xfrm>
            <a:off x="329550" y="988675"/>
            <a:ext cx="8356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1" name="Google Shape;131;p20"/>
          <p:cNvCxnSpPr/>
          <p:nvPr/>
        </p:nvCxnSpPr>
        <p:spPr>
          <a:xfrm>
            <a:off x="3630000" y="3585150"/>
            <a:ext cx="15945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2" name="Google Shape;132;p20"/>
          <p:cNvCxnSpPr/>
          <p:nvPr/>
        </p:nvCxnSpPr>
        <p:spPr>
          <a:xfrm>
            <a:off x="3630000" y="3966150"/>
            <a:ext cx="15945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3" name="Google Shape;133;p20"/>
          <p:cNvCxnSpPr/>
          <p:nvPr/>
        </p:nvCxnSpPr>
        <p:spPr>
          <a:xfrm>
            <a:off x="3630000" y="4423350"/>
            <a:ext cx="15945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4" name="Google Shape;134;p20"/>
          <p:cNvCxnSpPr/>
          <p:nvPr/>
        </p:nvCxnSpPr>
        <p:spPr>
          <a:xfrm>
            <a:off x="3630000" y="4880550"/>
            <a:ext cx="15945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5" name="Google Shape;135;p20"/>
          <p:cNvSpPr/>
          <p:nvPr/>
        </p:nvSpPr>
        <p:spPr>
          <a:xfrm>
            <a:off x="913175" y="3830775"/>
            <a:ext cx="1010124" cy="572724"/>
          </a:xfrm>
          <a:prstGeom prst="flowChartDocumen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0"/>
          <p:cNvSpPr/>
          <p:nvPr/>
        </p:nvSpPr>
        <p:spPr>
          <a:xfrm>
            <a:off x="3995850" y="3502900"/>
            <a:ext cx="760500" cy="1431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0"/>
          <p:cNvSpPr/>
          <p:nvPr/>
        </p:nvSpPr>
        <p:spPr>
          <a:xfrm>
            <a:off x="760775" y="3983175"/>
            <a:ext cx="1010124" cy="572724"/>
          </a:xfrm>
          <a:prstGeom prst="flowChartDocumen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0"/>
          <p:cNvSpPr txBox="1"/>
          <p:nvPr/>
        </p:nvSpPr>
        <p:spPr>
          <a:xfrm>
            <a:off x="785425" y="3916300"/>
            <a:ext cx="927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Content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Templates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39" name="Google Shape;139;p20"/>
          <p:cNvSpPr/>
          <p:nvPr/>
        </p:nvSpPr>
        <p:spPr>
          <a:xfrm>
            <a:off x="2235150" y="3418475"/>
            <a:ext cx="1010100" cy="16905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0"/>
          <p:cNvSpPr/>
          <p:nvPr/>
        </p:nvSpPr>
        <p:spPr>
          <a:xfrm>
            <a:off x="3022950" y="3498700"/>
            <a:ext cx="634662" cy="265194"/>
          </a:xfrm>
          <a:prstGeom prst="flowChartDocument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4CCCC"/>
              </a:solidFill>
            </a:endParaRPr>
          </a:p>
        </p:txBody>
      </p:sp>
      <p:sp>
        <p:nvSpPr>
          <p:cNvPr id="141" name="Google Shape;141;p20"/>
          <p:cNvSpPr txBox="1"/>
          <p:nvPr/>
        </p:nvSpPr>
        <p:spPr>
          <a:xfrm>
            <a:off x="2960025" y="3418475"/>
            <a:ext cx="760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Document</a:t>
            </a:r>
            <a:endParaRPr b="1" sz="900">
              <a:solidFill>
                <a:schemeClr val="dk1"/>
              </a:solidFill>
            </a:endParaRPr>
          </a:p>
        </p:txBody>
      </p:sp>
      <p:sp>
        <p:nvSpPr>
          <p:cNvPr id="142" name="Google Shape;142;p20"/>
          <p:cNvSpPr/>
          <p:nvPr/>
        </p:nvSpPr>
        <p:spPr>
          <a:xfrm>
            <a:off x="3022950" y="3879700"/>
            <a:ext cx="634662" cy="265194"/>
          </a:xfrm>
          <a:prstGeom prst="flowChartDocument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4CCCC"/>
              </a:solidFill>
            </a:endParaRPr>
          </a:p>
        </p:txBody>
      </p:sp>
      <p:sp>
        <p:nvSpPr>
          <p:cNvPr id="143" name="Google Shape;143;p20"/>
          <p:cNvSpPr txBox="1"/>
          <p:nvPr/>
        </p:nvSpPr>
        <p:spPr>
          <a:xfrm>
            <a:off x="2960025" y="3799475"/>
            <a:ext cx="760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Document</a:t>
            </a:r>
            <a:endParaRPr b="1" sz="900">
              <a:solidFill>
                <a:schemeClr val="dk1"/>
              </a:solidFill>
            </a:endParaRPr>
          </a:p>
        </p:txBody>
      </p:sp>
      <p:sp>
        <p:nvSpPr>
          <p:cNvPr id="144" name="Google Shape;144;p20"/>
          <p:cNvSpPr/>
          <p:nvPr/>
        </p:nvSpPr>
        <p:spPr>
          <a:xfrm>
            <a:off x="3022950" y="4336900"/>
            <a:ext cx="634662" cy="265194"/>
          </a:xfrm>
          <a:prstGeom prst="flowChartDocument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4CCCC"/>
              </a:solidFill>
            </a:endParaRPr>
          </a:p>
        </p:txBody>
      </p:sp>
      <p:sp>
        <p:nvSpPr>
          <p:cNvPr id="145" name="Google Shape;145;p20"/>
          <p:cNvSpPr txBox="1"/>
          <p:nvPr/>
        </p:nvSpPr>
        <p:spPr>
          <a:xfrm>
            <a:off x="2960025" y="4256675"/>
            <a:ext cx="760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Document</a:t>
            </a:r>
            <a:endParaRPr b="1" sz="900">
              <a:solidFill>
                <a:schemeClr val="dk1"/>
              </a:solidFill>
            </a:endParaRPr>
          </a:p>
        </p:txBody>
      </p:sp>
      <p:sp>
        <p:nvSpPr>
          <p:cNvPr id="146" name="Google Shape;146;p20"/>
          <p:cNvSpPr/>
          <p:nvPr/>
        </p:nvSpPr>
        <p:spPr>
          <a:xfrm>
            <a:off x="3022950" y="4794100"/>
            <a:ext cx="634662" cy="265194"/>
          </a:xfrm>
          <a:prstGeom prst="flowChartDocument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4CCCC"/>
              </a:solidFill>
            </a:endParaRPr>
          </a:p>
        </p:txBody>
      </p:sp>
      <p:sp>
        <p:nvSpPr>
          <p:cNvPr id="147" name="Google Shape;147;p20"/>
          <p:cNvSpPr txBox="1"/>
          <p:nvPr/>
        </p:nvSpPr>
        <p:spPr>
          <a:xfrm>
            <a:off x="2960025" y="4713875"/>
            <a:ext cx="760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Document</a:t>
            </a:r>
            <a:endParaRPr b="1" sz="900">
              <a:solidFill>
                <a:schemeClr val="dk1"/>
              </a:solidFill>
            </a:endParaRPr>
          </a:p>
        </p:txBody>
      </p:sp>
      <p:sp>
        <p:nvSpPr>
          <p:cNvPr id="148" name="Google Shape;148;p20"/>
          <p:cNvSpPr txBox="1"/>
          <p:nvPr/>
        </p:nvSpPr>
        <p:spPr>
          <a:xfrm>
            <a:off x="2311350" y="3133600"/>
            <a:ext cx="927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Authoring</a:t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149" name="Google Shape;149;p20"/>
          <p:cNvSpPr txBox="1"/>
          <p:nvPr/>
        </p:nvSpPr>
        <p:spPr>
          <a:xfrm>
            <a:off x="3911550" y="3209800"/>
            <a:ext cx="1010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Reviewing</a:t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150" name="Google Shape;150;p20"/>
          <p:cNvSpPr txBox="1"/>
          <p:nvPr/>
        </p:nvSpPr>
        <p:spPr>
          <a:xfrm>
            <a:off x="4098600" y="3459100"/>
            <a:ext cx="6348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Acrolinx</a:t>
            </a:r>
            <a:br>
              <a:rPr lang="en" sz="900">
                <a:solidFill>
                  <a:schemeClr val="dk1"/>
                </a:solidFill>
              </a:rPr>
            </a:b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Lint tools</a:t>
            </a:r>
            <a:br>
              <a:rPr lang="en" sz="900">
                <a:solidFill>
                  <a:schemeClr val="dk1"/>
                </a:solidFill>
              </a:rPr>
            </a:b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Vale</a:t>
            </a:r>
            <a:br>
              <a:rPr lang="en" sz="900">
                <a:solidFill>
                  <a:schemeClr val="dk1"/>
                </a:solidFill>
              </a:rPr>
            </a:b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Human editors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151" name="Google Shape;151;p20"/>
          <p:cNvSpPr txBox="1"/>
          <p:nvPr/>
        </p:nvSpPr>
        <p:spPr>
          <a:xfrm>
            <a:off x="1057500" y="3741575"/>
            <a:ext cx="8658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Style Guide</a:t>
            </a:r>
            <a:endParaRPr sz="900">
              <a:solidFill>
                <a:schemeClr val="dk1"/>
              </a:solidFill>
            </a:endParaRPr>
          </a:p>
        </p:txBody>
      </p:sp>
      <p:cxnSp>
        <p:nvCxnSpPr>
          <p:cNvPr id="152" name="Google Shape;152;p20"/>
          <p:cNvCxnSpPr/>
          <p:nvPr/>
        </p:nvCxnSpPr>
        <p:spPr>
          <a:xfrm flipH="1" rot="10800000">
            <a:off x="1488575" y="4201825"/>
            <a:ext cx="841500" cy="30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3" name="Google Shape;153;p20"/>
          <p:cNvSpPr txBox="1"/>
          <p:nvPr/>
        </p:nvSpPr>
        <p:spPr>
          <a:xfrm>
            <a:off x="922800" y="3522850"/>
            <a:ext cx="927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Designing </a:t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154" name="Google Shape;154;p20"/>
          <p:cNvSpPr txBox="1"/>
          <p:nvPr/>
        </p:nvSpPr>
        <p:spPr>
          <a:xfrm>
            <a:off x="5130000" y="3209800"/>
            <a:ext cx="1010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Publishing</a:t>
            </a:r>
            <a:endParaRPr b="1" sz="1200">
              <a:solidFill>
                <a:schemeClr val="dk1"/>
              </a:solidFill>
            </a:endParaRPr>
          </a:p>
        </p:txBody>
      </p:sp>
      <p:sp>
        <p:nvSpPr>
          <p:cNvPr id="155" name="Google Shape;155;p20"/>
          <p:cNvSpPr/>
          <p:nvPr/>
        </p:nvSpPr>
        <p:spPr>
          <a:xfrm>
            <a:off x="5254800" y="3476550"/>
            <a:ext cx="760500" cy="1431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0"/>
          <p:cNvSpPr txBox="1"/>
          <p:nvPr/>
        </p:nvSpPr>
        <p:spPr>
          <a:xfrm>
            <a:off x="5357550" y="3585150"/>
            <a:ext cx="634800" cy="11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HTML5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PDF</a:t>
            </a:r>
            <a:br>
              <a:rPr lang="en" sz="900">
                <a:solidFill>
                  <a:schemeClr val="dk1"/>
                </a:solidFill>
              </a:rPr>
            </a:b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AI LLM</a:t>
            </a:r>
            <a:br>
              <a:rPr lang="en" sz="900">
                <a:solidFill>
                  <a:schemeClr val="dk1"/>
                </a:solidFill>
              </a:rPr>
            </a:b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Support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157" name="Google Shape;157;p20"/>
          <p:cNvSpPr txBox="1"/>
          <p:nvPr/>
        </p:nvSpPr>
        <p:spPr>
          <a:xfrm>
            <a:off x="2316538" y="3477538"/>
            <a:ext cx="10758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MS Word</a:t>
            </a:r>
            <a:br>
              <a:rPr lang="en" sz="900">
                <a:solidFill>
                  <a:schemeClr val="dk1"/>
                </a:solidFill>
              </a:rPr>
            </a:b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HTML Editor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Markdown Editor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Confluence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" sz="900">
                <a:solidFill>
                  <a:schemeClr val="dk1"/>
                </a:solidFill>
              </a:rPr>
            </a:br>
            <a:r>
              <a:rPr lang="en" sz="900">
                <a:solidFill>
                  <a:schemeClr val="dk1"/>
                </a:solidFill>
              </a:rPr>
              <a:t>VS Code</a:t>
            </a:r>
            <a:r>
              <a:rPr lang="en" sz="900">
                <a:solidFill>
                  <a:schemeClr val="dk1"/>
                </a:solidFill>
              </a:rPr>
              <a:t> Editor</a:t>
            </a:r>
            <a:endParaRPr sz="9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Informal structured content </a:t>
            </a:r>
            <a:r>
              <a:rPr lang="en"/>
              <a:t>- sample markup </a:t>
            </a:r>
            <a:endParaRPr/>
          </a:p>
        </p:txBody>
      </p:sp>
      <p:pic>
        <p:nvPicPr>
          <p:cNvPr descr="Official logo of the Special Interest Group on the Design of Communication" id="163" name="Google Shape;16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5550" y="3971550"/>
            <a:ext cx="2735427" cy="1093899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1"/>
          <p:cNvSpPr txBox="1"/>
          <p:nvPr>
            <p:ph idx="1" type="body"/>
          </p:nvPr>
        </p:nvSpPr>
        <p:spPr>
          <a:xfrm>
            <a:off x="348850" y="1017725"/>
            <a:ext cx="8620800" cy="42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SzPts val="523"/>
              <a:buNone/>
            </a:pPr>
            <a:r>
              <a:rPr lang="en" sz="1826"/>
              <a:t>The following Markdown file was created from a </a:t>
            </a:r>
            <a:r>
              <a:rPr lang="en" sz="1826"/>
              <a:t>content</a:t>
            </a:r>
            <a:r>
              <a:rPr lang="en" sz="1826"/>
              <a:t> template.</a:t>
            </a:r>
            <a:endParaRPr sz="1155"/>
          </a:p>
        </p:txBody>
      </p:sp>
      <p:cxnSp>
        <p:nvCxnSpPr>
          <p:cNvPr id="165" name="Google Shape;165;p21"/>
          <p:cNvCxnSpPr/>
          <p:nvPr/>
        </p:nvCxnSpPr>
        <p:spPr>
          <a:xfrm>
            <a:off x="329550" y="988675"/>
            <a:ext cx="8356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6" name="Google Shape;166;p21"/>
          <p:cNvSpPr txBox="1"/>
          <p:nvPr/>
        </p:nvSpPr>
        <p:spPr>
          <a:xfrm>
            <a:off x="517450" y="1391600"/>
            <a:ext cx="7091700" cy="23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&lt;!-- Created from our-concept.md v2.2 template. —&gt;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 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Astronaut training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To become an astronaut, you'll need a thorough background in engineering and years of flight experience. 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## Astronaut requirements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* Masters in Engineering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* 700-800 hours of certified flight time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See [NASA application](</a:t>
            </a:r>
            <a:r>
              <a:rPr lang="en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4"/>
              </a:rPr>
              <a:t>http://nasa-forms.html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for information.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7" name="Google Shape;167;p21"/>
          <p:cNvSpPr txBox="1"/>
          <p:nvPr>
            <p:ph idx="1" type="body"/>
          </p:nvPr>
        </p:nvSpPr>
        <p:spPr>
          <a:xfrm>
            <a:off x="517450" y="3770300"/>
            <a:ext cx="84072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SzPts val="440"/>
              <a:buNone/>
            </a:pPr>
            <a:r>
              <a:rPr lang="en" sz="1820"/>
              <a:t>If we ask automated software for reviewing to review this file, it reads the </a:t>
            </a:r>
            <a:br>
              <a:rPr lang="en" sz="1820"/>
            </a:br>
            <a:r>
              <a:rPr lang="en" sz="1820"/>
              <a:t>declaration on line-1 about the </a:t>
            </a:r>
            <a:r>
              <a:rPr lang="en" sz="1620">
                <a:latin typeface="Courier New"/>
                <a:ea typeface="Courier New"/>
                <a:cs typeface="Courier New"/>
                <a:sym typeface="Courier New"/>
              </a:rPr>
              <a:t>our-concept.md</a:t>
            </a:r>
            <a:r>
              <a:rPr lang="en" sz="1820"/>
              <a:t> template </a:t>
            </a:r>
            <a:br>
              <a:rPr lang="en" sz="1820"/>
            </a:br>
            <a:r>
              <a:rPr lang="en" sz="1820"/>
              <a:t>and begins checking this file for </a:t>
            </a:r>
            <a:r>
              <a:rPr lang="en" sz="1820"/>
              <a:t>compliance</a:t>
            </a:r>
            <a:r>
              <a:rPr lang="en" sz="1820"/>
              <a:t> with that</a:t>
            </a:r>
            <a:br>
              <a:rPr lang="en" sz="1820"/>
            </a:br>
            <a:r>
              <a:rPr lang="en" sz="1820"/>
              <a:t>template and any other usage rules that we require. </a:t>
            </a:r>
            <a:endParaRPr sz="182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